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</p:sldMasterIdLst>
  <p:notesMasterIdLst>
    <p:notesMasterId r:id="rId52"/>
  </p:notesMasterIdLst>
  <p:handoutMasterIdLst>
    <p:handoutMasterId r:id="rId53"/>
  </p:handoutMasterIdLst>
  <p:sldIdLst>
    <p:sldId id="256" r:id="rId5"/>
    <p:sldId id="257" r:id="rId6"/>
    <p:sldId id="260" r:id="rId7"/>
    <p:sldId id="267" r:id="rId8"/>
    <p:sldId id="258" r:id="rId9"/>
    <p:sldId id="268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70" r:id="rId18"/>
    <p:sldId id="271" r:id="rId19"/>
    <p:sldId id="272" r:id="rId20"/>
    <p:sldId id="273" r:id="rId21"/>
    <p:sldId id="275" r:id="rId22"/>
    <p:sldId id="277" r:id="rId23"/>
    <p:sldId id="276" r:id="rId24"/>
    <p:sldId id="278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3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3">
          <p15:clr>
            <a:srgbClr val="A4A3A4"/>
          </p15:clr>
        </p15:guide>
        <p15:guide id="2" pos="74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45" autoAdjust="0"/>
    <p:restoredTop sz="99650" autoAdjust="0"/>
  </p:normalViewPr>
  <p:slideViewPr>
    <p:cSldViewPr snapToGrid="0" showGuides="1">
      <p:cViewPr varScale="1">
        <p:scale>
          <a:sx n="128" d="100"/>
          <a:sy n="128" d="100"/>
        </p:scale>
        <p:origin x="176" y="176"/>
      </p:cViewPr>
      <p:guideLst>
        <p:guide orient="horz" pos="4173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56672" y="47479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961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60" y="6309360"/>
            <a:ext cx="1329900" cy="320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43" r="6047" b="8563"/>
          <a:stretch/>
        </p:blipFill>
        <p:spPr>
          <a:xfrm>
            <a:off x="8356600" y="65"/>
            <a:ext cx="383222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286" y="1266091"/>
            <a:ext cx="2152274" cy="2152275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6" name="Picture 25" descr="DifScat_better vibe.jpg.jpe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620" y="1856187"/>
            <a:ext cx="1868502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3172968"/>
            <a:ext cx="1664208" cy="166420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344311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39"/>
            <a:ext cx="11422261" cy="5109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637229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54" y="320040"/>
            <a:ext cx="1150190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44475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472" y="227033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44475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27033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56672" y="47479"/>
            <a:ext cx="4322618" cy="4226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26" r="6047" b="8563"/>
          <a:stretch/>
        </p:blipFill>
        <p:spPr>
          <a:xfrm>
            <a:off x="8318500" y="65"/>
            <a:ext cx="3870325" cy="627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5" y="320041"/>
            <a:ext cx="6569085" cy="4783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4" y="320040"/>
            <a:ext cx="11501908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56672" y="47479"/>
            <a:ext cx="4322618" cy="4226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67" t="34480" r="13451"/>
          <a:stretch/>
        </p:blipFill>
        <p:spPr>
          <a:xfrm>
            <a:off x="5680364" y="1835727"/>
            <a:ext cx="6508461" cy="502220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4121" y="320040"/>
            <a:ext cx="11375136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472" y="1636776"/>
            <a:ext cx="11520519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76587" y="6513051"/>
            <a:ext cx="28032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563" y="6477000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Beam</a:t>
            </a:r>
            <a:r>
              <a:rPr lang="en-US" sz="100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Dynamics and Losses in linear accelerators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7" r:id="rId2"/>
    <p:sldLayoutId id="2147483939" r:id="rId3"/>
    <p:sldLayoutId id="2147483940" r:id="rId4"/>
    <p:sldLayoutId id="2147483941" r:id="rId5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g"/><Relationship Id="rId7" Type="http://schemas.openxmlformats.org/officeDocument/2006/relationships/image" Target="../media/image80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19.jp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8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22.png"/><Relationship Id="rId12" Type="http://schemas.openxmlformats.org/officeDocument/2006/relationships/image" Target="../media/image14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2" Type="http://schemas.openxmlformats.org/officeDocument/2006/relationships/image" Target="../media/image17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3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12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8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05" y="320040"/>
            <a:ext cx="5696035" cy="1348061"/>
          </a:xfrm>
        </p:spPr>
        <p:txBody>
          <a:bodyPr/>
          <a:lstStyle/>
          <a:p>
            <a:r>
              <a:rPr lang="en-US" dirty="0"/>
              <a:t>Beam dynamics and beam losses in linear accelerators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1865523"/>
            <a:ext cx="5485292" cy="757130"/>
          </a:xfrm>
        </p:spPr>
        <p:txBody>
          <a:bodyPr/>
          <a:lstStyle/>
          <a:p>
            <a:r>
              <a:rPr lang="en-US" dirty="0"/>
              <a:t>Doug Curry</a:t>
            </a:r>
          </a:p>
          <a:p>
            <a:r>
              <a:rPr lang="en-US" dirty="0"/>
              <a:t>USPAS, January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2708396" y="5607523"/>
            <a:ext cx="5592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marR="5080">
              <a:lnSpc>
                <a:spcPts val="2800"/>
              </a:lnSpc>
            </a:pPr>
            <a:r>
              <a:rPr lang="en-US" dirty="0"/>
              <a:t>*Mike Plum, </a:t>
            </a:r>
            <a:r>
              <a:rPr lang="en-US" spc="-35" dirty="0">
                <a:latin typeface="Arial Narrow"/>
                <a:cs typeface="Arial Narrow"/>
              </a:rPr>
              <a:t>USPAS </a:t>
            </a:r>
            <a:r>
              <a:rPr lang="en-US" dirty="0">
                <a:latin typeface="Arial Narrow"/>
                <a:cs typeface="Arial Narrow"/>
              </a:rPr>
              <a:t>/ Joint </a:t>
            </a:r>
            <a:r>
              <a:rPr lang="en-US" spc="-5" dirty="0">
                <a:latin typeface="Arial Narrow"/>
                <a:cs typeface="Arial Narrow"/>
              </a:rPr>
              <a:t>International  Accelerator </a:t>
            </a:r>
            <a:r>
              <a:rPr lang="en-US" dirty="0">
                <a:latin typeface="Arial Narrow"/>
                <a:cs typeface="Arial Narrow"/>
              </a:rPr>
              <a:t>School Beam Loss</a:t>
            </a:r>
            <a:r>
              <a:rPr lang="en-US" spc="-5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and  </a:t>
            </a:r>
            <a:r>
              <a:rPr lang="en-US" spc="-5" dirty="0">
                <a:latin typeface="Arial Narrow"/>
                <a:cs typeface="Arial Narrow"/>
              </a:rPr>
              <a:t>Accelerator</a:t>
            </a:r>
            <a:r>
              <a:rPr lang="en-US" spc="-10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Protection</a:t>
            </a:r>
            <a:endParaRPr lang="en-US" dirty="0">
              <a:latin typeface="Arial Narrow"/>
              <a:cs typeface="Arial Narrow"/>
            </a:endParaRPr>
          </a:p>
          <a:p>
            <a:pPr marL="50800" marR="1164590">
              <a:lnSpc>
                <a:spcPts val="2800"/>
              </a:lnSpc>
            </a:pPr>
            <a:r>
              <a:rPr lang="en-US" spc="-5" dirty="0">
                <a:latin typeface="Arial Narrow"/>
                <a:cs typeface="Arial Narrow"/>
              </a:rPr>
              <a:t>Newport </a:t>
            </a:r>
            <a:r>
              <a:rPr lang="en-US" dirty="0">
                <a:latin typeface="Arial Narrow"/>
                <a:cs typeface="Arial Narrow"/>
              </a:rPr>
              <a:t>Beach,</a:t>
            </a:r>
            <a:r>
              <a:rPr lang="en-US" spc="-30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California  </a:t>
            </a:r>
            <a:r>
              <a:rPr lang="en-US" spc="-40" dirty="0">
                <a:latin typeface="Arial Narrow"/>
                <a:cs typeface="Arial Narrow"/>
              </a:rPr>
              <a:t>Nov.</a:t>
            </a:r>
            <a:r>
              <a:rPr lang="en-US" spc="-5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7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/>
              <a:t>Residual </a:t>
            </a:r>
            <a:r>
              <a:rPr lang="en-US" dirty="0"/>
              <a:t>gas </a:t>
            </a:r>
            <a:r>
              <a:rPr lang="en-US" spc="-5" dirty="0"/>
              <a:t>stripping</a:t>
            </a:r>
            <a:r>
              <a:rPr lang="en-US" spc="-35" dirty="0"/>
              <a:t> </a:t>
            </a:r>
            <a:r>
              <a:rPr lang="en-US" spc="-5" dirty="0"/>
              <a:t>(cont.)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1722934" y="1056450"/>
            <a:ext cx="3607723" cy="5137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7165766" y="6147994"/>
            <a:ext cx="29508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latin typeface="Arial"/>
                <a:cs typeface="Arial"/>
              </a:rPr>
              <a:t>G. Gillespie, NIM B2 (1984)</a:t>
            </a:r>
            <a:r>
              <a:rPr sz="1400" i="1" spc="-10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231-234.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163086" y="1652195"/>
            <a:ext cx="3371850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Stripping cross sections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scale  with atomic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number</a:t>
            </a:r>
          </a:p>
        </p:txBody>
      </p:sp>
      <p:sp>
        <p:nvSpPr>
          <p:cNvPr id="7" name="object 6"/>
          <p:cNvSpPr txBox="1"/>
          <p:nvPr/>
        </p:nvSpPr>
        <p:spPr>
          <a:xfrm>
            <a:off x="6239284" y="3023795"/>
            <a:ext cx="3475354" cy="1280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Good news: </a:t>
            </a:r>
            <a:r>
              <a:rPr sz="2000" spc="-20" dirty="0">
                <a:latin typeface="Arial"/>
                <a:cs typeface="Arial"/>
              </a:rPr>
              <a:t>Typical </a:t>
            </a:r>
            <a:r>
              <a:rPr sz="2000" dirty="0">
                <a:latin typeface="Arial"/>
                <a:cs typeface="Arial"/>
              </a:rPr>
              <a:t>gas  species in an accelerator:  mainly 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1950" spc="7" baseline="-21367" dirty="0">
                <a:latin typeface="Arial"/>
                <a:cs typeface="Arial"/>
              </a:rPr>
              <a:t>2 </a:t>
            </a:r>
            <a:r>
              <a:rPr sz="2000" spc="-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1950" baseline="-21367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O, then some  </a:t>
            </a:r>
            <a:r>
              <a:rPr sz="2000" spc="-5" dirty="0">
                <a:latin typeface="Arial"/>
                <a:cs typeface="Arial"/>
              </a:rPr>
              <a:t>CO and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</a:t>
            </a:r>
            <a:r>
              <a:rPr sz="1950" baseline="-21367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795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/>
              <a:t>Residual </a:t>
            </a:r>
            <a:r>
              <a:rPr lang="en-US" dirty="0"/>
              <a:t>gas </a:t>
            </a:r>
            <a:r>
              <a:rPr lang="en-US" spc="-5" dirty="0"/>
              <a:t>stripping</a:t>
            </a:r>
            <a:r>
              <a:rPr lang="en-US" spc="-35" dirty="0"/>
              <a:t> </a:t>
            </a:r>
            <a:r>
              <a:rPr lang="en-US" spc="-5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3" y="1637229"/>
            <a:ext cx="6523806" cy="4217306"/>
          </a:xfrm>
        </p:spPr>
        <p:txBody>
          <a:bodyPr/>
          <a:lstStyle/>
          <a:p>
            <a:r>
              <a:rPr lang="en-US" dirty="0"/>
              <a:t>SNS</a:t>
            </a:r>
          </a:p>
          <a:p>
            <a:pPr lvl="1"/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Stripping </a:t>
            </a:r>
            <a:r>
              <a:rPr lang="en-US" dirty="0">
                <a:latin typeface="Arial Narrow"/>
                <a:cs typeface="Arial Narrow"/>
              </a:rPr>
              <a:t>in warm </a:t>
            </a:r>
            <a:r>
              <a:rPr lang="en-US" dirty="0" err="1">
                <a:latin typeface="Arial Narrow"/>
                <a:cs typeface="Arial Narrow"/>
              </a:rPr>
              <a:t>linac</a:t>
            </a:r>
            <a:r>
              <a:rPr lang="en-US" dirty="0">
                <a:latin typeface="Arial Narrow"/>
                <a:cs typeface="Arial Narrow"/>
              </a:rPr>
              <a:t> causes loss in the</a:t>
            </a:r>
            <a:r>
              <a:rPr lang="en-US" spc="-10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SCL</a:t>
            </a:r>
          </a:p>
          <a:p>
            <a:pPr lvl="1"/>
            <a:r>
              <a:rPr lang="en-US" dirty="0">
                <a:latin typeface="Arial Narrow"/>
                <a:cs typeface="Arial Narrow"/>
              </a:rPr>
              <a:t>Hot spot in transport line  to ring is likely due to  gas</a:t>
            </a:r>
            <a:r>
              <a:rPr lang="en-US" spc="-10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stripping</a:t>
            </a:r>
          </a:p>
          <a:p>
            <a:r>
              <a:rPr lang="en-US" dirty="0">
                <a:latin typeface="Arial Narrow"/>
                <a:cs typeface="Arial Narrow"/>
              </a:rPr>
              <a:t>LANSCE</a:t>
            </a:r>
          </a:p>
          <a:p>
            <a:pPr lvl="1"/>
            <a:r>
              <a:rPr lang="en-US" dirty="0">
                <a:latin typeface="Arial Narrow"/>
                <a:cs typeface="Arial Narrow"/>
              </a:rPr>
              <a:t>Measured to cause about 25% of the </a:t>
            </a:r>
            <a:r>
              <a:rPr lang="en-US" spc="5" dirty="0">
                <a:latin typeface="Arial Narrow"/>
                <a:cs typeface="Arial Narrow"/>
              </a:rPr>
              <a:t>H</a:t>
            </a:r>
            <a:r>
              <a:rPr lang="en-US" spc="7" baseline="25641" dirty="0">
                <a:latin typeface="Arial Narrow"/>
                <a:cs typeface="Arial Narrow"/>
              </a:rPr>
              <a:t>− </a:t>
            </a:r>
            <a:r>
              <a:rPr lang="en-US" dirty="0">
                <a:latin typeface="Arial Narrow"/>
                <a:cs typeface="Arial Narrow"/>
              </a:rPr>
              <a:t>beam loss along</a:t>
            </a:r>
            <a:r>
              <a:rPr lang="en-US" spc="140" dirty="0">
                <a:latin typeface="Arial Narrow"/>
                <a:cs typeface="Arial Narrow"/>
              </a:rPr>
              <a:t> </a:t>
            </a:r>
            <a:r>
              <a:rPr lang="en-US" dirty="0" err="1">
                <a:latin typeface="Arial Narrow"/>
                <a:cs typeface="Arial Narrow"/>
              </a:rPr>
              <a:t>linac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6948169" y="1454706"/>
            <a:ext cx="4918778" cy="341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7383200" y="2929983"/>
            <a:ext cx="752301" cy="108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7430770" y="2962831"/>
            <a:ext cx="660400" cy="3175"/>
          </a:xfrm>
          <a:custGeom>
            <a:avLst/>
            <a:gdLst/>
            <a:ahLst/>
            <a:cxnLst/>
            <a:rect l="l" t="t" r="r" b="b"/>
            <a:pathLst>
              <a:path w="660400" h="3175">
                <a:moveTo>
                  <a:pt x="660397" y="3174"/>
                </a:moveTo>
                <a:lnTo>
                  <a:pt x="0" y="0"/>
                </a:lnTo>
              </a:path>
            </a:pathLst>
          </a:custGeom>
          <a:ln w="126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 txBox="1"/>
          <p:nvPr/>
        </p:nvSpPr>
        <p:spPr>
          <a:xfrm>
            <a:off x="11871852" y="2014440"/>
            <a:ext cx="224154" cy="19030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latin typeface="Arial"/>
                <a:cs typeface="Arial"/>
              </a:rPr>
              <a:t>(Courtesy J. Galambos)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10"/>
          <p:cNvSpPr/>
          <p:nvPr/>
        </p:nvSpPr>
        <p:spPr>
          <a:xfrm>
            <a:off x="8039906" y="2788667"/>
            <a:ext cx="103909" cy="2410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8091169" y="281360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1" y="0"/>
                </a:lnTo>
              </a:path>
            </a:pathLst>
          </a:custGeom>
          <a:ln w="126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7403983" y="2435377"/>
            <a:ext cx="748145" cy="1080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/>
          <p:cNvSpPr/>
          <p:nvPr/>
        </p:nvSpPr>
        <p:spPr>
          <a:xfrm>
            <a:off x="7447704" y="2467531"/>
            <a:ext cx="660400" cy="3175"/>
          </a:xfrm>
          <a:custGeom>
            <a:avLst/>
            <a:gdLst/>
            <a:ahLst/>
            <a:cxnLst/>
            <a:rect l="l" t="t" r="r" b="b"/>
            <a:pathLst>
              <a:path w="660400" h="3175">
                <a:moveTo>
                  <a:pt x="660397" y="3174"/>
                </a:moveTo>
                <a:lnTo>
                  <a:pt x="0" y="0"/>
                </a:lnTo>
              </a:path>
            </a:pathLst>
          </a:custGeom>
          <a:ln w="126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/>
          <p:nvPr/>
        </p:nvSpPr>
        <p:spPr>
          <a:xfrm>
            <a:off x="8048220" y="2335624"/>
            <a:ext cx="108065" cy="1953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/>
        </p:nvSpPr>
        <p:spPr>
          <a:xfrm>
            <a:off x="8099635" y="2360639"/>
            <a:ext cx="4445" cy="106045"/>
          </a:xfrm>
          <a:custGeom>
            <a:avLst/>
            <a:gdLst/>
            <a:ahLst/>
            <a:cxnLst/>
            <a:rect l="l" t="t" r="r" b="b"/>
            <a:pathLst>
              <a:path w="4445" h="106044">
                <a:moveTo>
                  <a:pt x="0" y="105833"/>
                </a:moveTo>
                <a:lnTo>
                  <a:pt x="4233" y="0"/>
                </a:lnTo>
              </a:path>
            </a:pathLst>
          </a:custGeom>
          <a:ln w="126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/>
          <p:cNvSpPr/>
          <p:nvPr/>
        </p:nvSpPr>
        <p:spPr>
          <a:xfrm>
            <a:off x="7391514" y="3885947"/>
            <a:ext cx="752301" cy="108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/>
          <p:cNvSpPr/>
          <p:nvPr/>
        </p:nvSpPr>
        <p:spPr>
          <a:xfrm>
            <a:off x="7439236" y="3919564"/>
            <a:ext cx="660400" cy="3175"/>
          </a:xfrm>
          <a:custGeom>
            <a:avLst/>
            <a:gdLst/>
            <a:ahLst/>
            <a:cxnLst/>
            <a:rect l="l" t="t" r="r" b="b"/>
            <a:pathLst>
              <a:path w="660400" h="3175">
                <a:moveTo>
                  <a:pt x="660397" y="3174"/>
                </a:moveTo>
                <a:lnTo>
                  <a:pt x="0" y="0"/>
                </a:lnTo>
              </a:path>
            </a:pathLst>
          </a:custGeom>
          <a:ln w="126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8"/>
          <p:cNvSpPr/>
          <p:nvPr/>
        </p:nvSpPr>
        <p:spPr>
          <a:xfrm>
            <a:off x="8039906" y="3624096"/>
            <a:ext cx="108065" cy="3699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/>
          <p:cNvSpPr/>
          <p:nvPr/>
        </p:nvSpPr>
        <p:spPr>
          <a:xfrm>
            <a:off x="8091169" y="3651806"/>
            <a:ext cx="4445" cy="275590"/>
          </a:xfrm>
          <a:custGeom>
            <a:avLst/>
            <a:gdLst/>
            <a:ahLst/>
            <a:cxnLst/>
            <a:rect l="l" t="t" r="r" b="b"/>
            <a:pathLst>
              <a:path w="4445" h="275589">
                <a:moveTo>
                  <a:pt x="4233" y="275166"/>
                </a:moveTo>
                <a:lnTo>
                  <a:pt x="0" y="0"/>
                </a:lnTo>
              </a:path>
            </a:pathLst>
          </a:custGeom>
          <a:ln w="126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0"/>
          <p:cNvSpPr txBox="1"/>
          <p:nvPr/>
        </p:nvSpPr>
        <p:spPr>
          <a:xfrm>
            <a:off x="7407909" y="1285439"/>
            <a:ext cx="4358640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Residual gas stripping in SNS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CCL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1"/>
          <p:cNvSpPr txBox="1"/>
          <p:nvPr/>
        </p:nvSpPr>
        <p:spPr>
          <a:xfrm>
            <a:off x="8779507" y="3392726"/>
            <a:ext cx="66929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BLM03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2"/>
          <p:cNvSpPr txBox="1"/>
          <p:nvPr/>
        </p:nvSpPr>
        <p:spPr>
          <a:xfrm>
            <a:off x="8703307" y="2706926"/>
            <a:ext cx="66929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C724"/>
                </a:solidFill>
                <a:latin typeface="Arial"/>
                <a:cs typeface="Arial"/>
              </a:rPr>
              <a:t>BLM07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3"/>
          <p:cNvSpPr txBox="1"/>
          <p:nvPr/>
        </p:nvSpPr>
        <p:spPr>
          <a:xfrm>
            <a:off x="8474707" y="1944926"/>
            <a:ext cx="66929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BLM10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743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gas stripping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7472" y="1043462"/>
                <a:ext cx="11369809" cy="404777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Ω</m:t>
                        </m:r>
                      </m:den>
                    </m:f>
                    <m:r>
                      <a:rPr lang="en-US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7∙10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−19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𝑐𝑚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 per atom of nitrogen or oxygen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Ω</m:t>
                        </m:r>
                      </m:den>
                    </m:f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∙10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−19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𝑐𝑚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 per atom of hydrogen</a:t>
                </a:r>
              </a:p>
              <a:p>
                <a:pPr marL="0" indent="0">
                  <a:buNone/>
                </a:pPr>
                <a:r>
                  <a:rPr lang="en-US" dirty="0"/>
                  <a:t>ρ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𝑁𝐴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d>
                      <m:d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p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22410 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𝑚𝑙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∙760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  <m:d>
                      <m:d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273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per atoms cm</a:t>
                </a:r>
                <a:r>
                  <a:rPr lang="en-US" baseline="30000" dirty="0"/>
                  <a:t>3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 = </a:t>
                </a:r>
                <a:r>
                  <a:rPr lang="en-US" dirty="0" err="1"/>
                  <a:t>E</a:t>
                </a:r>
                <a:r>
                  <a:rPr lang="en-US" i="1" baseline="-25000" dirty="0" err="1"/>
                  <a:t>beam</a:t>
                </a:r>
                <a:r>
                  <a:rPr lang="en-US" dirty="0" err="1"/>
                  <a:t>I</a:t>
                </a:r>
                <a:r>
                  <a:rPr lang="en-US" i="1" baseline="-25000" dirty="0" err="1"/>
                  <a:t>beam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ρ∙</a:t>
                </a:r>
                <a:r>
                  <a:rPr lang="en-US" i="1" dirty="0" err="1"/>
                  <a:t>l</a:t>
                </a:r>
                <a:r>
                  <a:rPr lang="en-US" i="1" dirty="0"/>
                  <a:t>  </a:t>
                </a:r>
                <a:r>
                  <a:rPr lang="en-US" dirty="0"/>
                  <a:t>beam power lost in length </a:t>
                </a:r>
                <a:r>
                  <a:rPr lang="en-US" i="1" dirty="0"/>
                  <a:t>l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sz="2000" spc="15" dirty="0">
                    <a:latin typeface="+mn-lt"/>
                    <a:cs typeface="Times New Roman"/>
                  </a:rPr>
                  <a:t>Assume 100 </a:t>
                </a:r>
                <a:r>
                  <a:rPr lang="en-US" sz="2000" spc="10" dirty="0">
                    <a:latin typeface="+mn-lt"/>
                    <a:cs typeface="Times New Roman"/>
                  </a:rPr>
                  <a:t>MeV, </a:t>
                </a:r>
                <a:r>
                  <a:rPr lang="en-US" sz="2000" spc="15" dirty="0">
                    <a:latin typeface="+mn-lt"/>
                    <a:cs typeface="Times New Roman"/>
                  </a:rPr>
                  <a:t>1 </a:t>
                </a:r>
                <a:r>
                  <a:rPr lang="en-US" sz="2000" spc="25" dirty="0">
                    <a:latin typeface="+mn-lt"/>
                    <a:cs typeface="Times New Roman"/>
                  </a:rPr>
                  <a:t>mA </a:t>
                </a:r>
                <a:r>
                  <a:rPr lang="en-US" sz="2000" spc="65" dirty="0">
                    <a:latin typeface="+mn-lt"/>
                    <a:cs typeface="Times New Roman"/>
                  </a:rPr>
                  <a:t>H</a:t>
                </a:r>
                <a:r>
                  <a:rPr lang="en-US" sz="2000" spc="97" baseline="43859" dirty="0">
                    <a:latin typeface="+mn-lt"/>
                    <a:cs typeface="Times New Roman"/>
                  </a:rPr>
                  <a:t>_ </a:t>
                </a:r>
                <a:r>
                  <a:rPr lang="en-US" sz="2000" spc="10" dirty="0">
                    <a:latin typeface="+mn-lt"/>
                    <a:cs typeface="Times New Roman"/>
                  </a:rPr>
                  <a:t>beam, in </a:t>
                </a:r>
                <a:r>
                  <a:rPr lang="en-US" sz="2000" spc="15" dirty="0">
                    <a:latin typeface="+mn-lt"/>
                    <a:cs typeface="Times New Roman"/>
                  </a:rPr>
                  <a:t>a </a:t>
                </a:r>
                <a:r>
                  <a:rPr lang="en-US" sz="2000" spc="10" dirty="0">
                    <a:latin typeface="+mn-lt"/>
                    <a:cs typeface="Times New Roman"/>
                  </a:rPr>
                  <a:t>beam line with </a:t>
                </a:r>
                <a:r>
                  <a:rPr lang="en-US" sz="2000" spc="20" dirty="0">
                    <a:latin typeface="+mn-lt"/>
                    <a:cs typeface="Times New Roman"/>
                  </a:rPr>
                  <a:t>10</a:t>
                </a:r>
                <a:r>
                  <a:rPr lang="en-US" sz="2000" spc="30" baseline="43859" dirty="0">
                    <a:latin typeface="+mn-lt"/>
                    <a:cs typeface="Symbol"/>
                  </a:rPr>
                  <a:t>−</a:t>
                </a:r>
                <a:r>
                  <a:rPr lang="en-US" sz="2000" spc="30" baseline="43859" dirty="0">
                    <a:latin typeface="+mn-lt"/>
                    <a:cs typeface="Times New Roman"/>
                  </a:rPr>
                  <a:t>7 </a:t>
                </a:r>
                <a:r>
                  <a:rPr lang="en-US" sz="2000" spc="10" dirty="0" err="1">
                    <a:latin typeface="+mn-lt"/>
                    <a:cs typeface="Times New Roman"/>
                  </a:rPr>
                  <a:t>Torr</a:t>
                </a:r>
                <a:r>
                  <a:rPr lang="en-US" sz="2000" spc="10" dirty="0">
                    <a:latin typeface="+mn-lt"/>
                    <a:cs typeface="Times New Roman"/>
                  </a:rPr>
                  <a:t> </a:t>
                </a:r>
                <a:r>
                  <a:rPr lang="en-US" sz="2000" spc="15" dirty="0">
                    <a:latin typeface="+mn-lt"/>
                    <a:cs typeface="Times New Roman"/>
                  </a:rPr>
                  <a:t>of </a:t>
                </a:r>
                <a:r>
                  <a:rPr lang="en-US" sz="2000" spc="10" dirty="0">
                    <a:latin typeface="+mn-lt"/>
                    <a:cs typeface="Times New Roman"/>
                  </a:rPr>
                  <a:t>nitrogen gas </a:t>
                </a:r>
                <a:r>
                  <a:rPr lang="en-US" sz="2000" spc="5" dirty="0">
                    <a:latin typeface="+mn-lt"/>
                    <a:cs typeface="Times New Roman"/>
                  </a:rPr>
                  <a:t>at </a:t>
                </a:r>
                <a:r>
                  <a:rPr lang="en-US" sz="2000" spc="15" dirty="0">
                    <a:latin typeface="+mn-lt"/>
                    <a:cs typeface="Times New Roman"/>
                  </a:rPr>
                  <a:t>303</a:t>
                </a:r>
                <a:r>
                  <a:rPr lang="en-US" sz="2000" spc="50" dirty="0">
                    <a:latin typeface="+mn-lt"/>
                    <a:cs typeface="Times New Roman"/>
                  </a:rPr>
                  <a:t> </a:t>
                </a:r>
                <a:r>
                  <a:rPr lang="en-US" sz="2000" spc="25" dirty="0">
                    <a:latin typeface="+mn-lt"/>
                    <a:cs typeface="Times New Roman"/>
                  </a:rPr>
                  <a:t>K,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𝛽</m:t>
                    </m:r>
                  </m:oMath>
                </a14:m>
                <a:r>
                  <a:rPr lang="en-US" sz="2000" spc="25" dirty="0">
                    <a:latin typeface="+mn-lt"/>
                    <a:cs typeface="Times New Roman"/>
                  </a:rPr>
                  <a:t> = 0.428 </a:t>
                </a:r>
                <a:endParaRPr lang="en-US" sz="2000" dirty="0">
                  <a:latin typeface="+mn-lt"/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P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(10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400" dirty="0"/>
                  <a:t> V)(1mA)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7∙10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−19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0.428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2∙6.022∙10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23</m:t>
                            </m:r>
                          </m:sup>
                        </m:sSup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−7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charset="0"/>
                              </a:rPr>
                              <m:t>𝑇𝑜𝑟𝑟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</a:rPr>
                              <m:t>22410∙760 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𝑇𝑜𝑟𝑟</m:t>
                            </m:r>
                          </m:den>
                        </m:f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charset="0"/>
                              </a:rPr>
                              <m:t>𝑎𝑡𝑜𝑚𝑠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𝑐𝑚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charset="0"/>
                              </a:rPr>
                              <m:t>273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</a:rPr>
                              <m:t>303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100 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𝑐𝑚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P = 0.243 watts/m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472" y="1043462"/>
                <a:ext cx="11369809" cy="4047778"/>
              </a:xfrm>
              <a:blipFill rotWithShape="0">
                <a:blip r:embed="rId2"/>
                <a:stretch>
                  <a:fillRect l="-1072" r="-1019" b="-2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92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r>
              <a:rPr lang="en-US" spc="-5" dirty="0"/>
              <a:t> </a:t>
            </a:r>
            <a:r>
              <a:rPr lang="en-US" dirty="0"/>
              <a:t>Gas	</a:t>
            </a:r>
            <a:r>
              <a:rPr lang="en-US" spc="-5" dirty="0"/>
              <a:t>stripping </a:t>
            </a:r>
            <a:r>
              <a:rPr lang="en-US" spc="-10" dirty="0"/>
              <a:t>calculation</a:t>
            </a:r>
            <a:r>
              <a:rPr lang="en-US" spc="15" dirty="0"/>
              <a:t> </a:t>
            </a:r>
            <a:r>
              <a:rPr lang="en-US" spc="-5" dirty="0"/>
              <a:t>(cont.)</a:t>
            </a:r>
            <a:endParaRPr lang="en-US" dirty="0"/>
          </a:p>
        </p:txBody>
      </p:sp>
      <p:sp>
        <p:nvSpPr>
          <p:cNvPr id="4" name="object 7"/>
          <p:cNvSpPr txBox="1"/>
          <p:nvPr/>
        </p:nvSpPr>
        <p:spPr>
          <a:xfrm>
            <a:off x="5223724" y="1048068"/>
            <a:ext cx="317690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1 mA H</a:t>
            </a:r>
            <a:r>
              <a:rPr sz="2400" baseline="24305" dirty="0">
                <a:latin typeface="Arial"/>
                <a:cs typeface="Arial"/>
              </a:rPr>
              <a:t>−</a:t>
            </a:r>
            <a:r>
              <a:rPr sz="2400" spc="-352" baseline="24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beam</a:t>
            </a:r>
          </a:p>
        </p:txBody>
      </p:sp>
      <p:sp>
        <p:nvSpPr>
          <p:cNvPr id="5" name="object 5"/>
          <p:cNvSpPr/>
          <p:nvPr/>
        </p:nvSpPr>
        <p:spPr>
          <a:xfrm>
            <a:off x="1315194" y="1734787"/>
            <a:ext cx="4419598" cy="3519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25482" y="1734787"/>
            <a:ext cx="4299832" cy="3633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 txBox="1"/>
          <p:nvPr/>
        </p:nvSpPr>
        <p:spPr>
          <a:xfrm>
            <a:off x="695267" y="5552886"/>
            <a:ext cx="10966301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sz="2400" dirty="0">
                <a:latin typeface="Arial"/>
                <a:cs typeface="Arial"/>
              </a:rPr>
              <a:t>Residual gas stripping causes increasing power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loss as beam energy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increases</a:t>
            </a:r>
          </a:p>
        </p:txBody>
      </p:sp>
    </p:spTree>
    <p:extLst>
      <p:ext uri="{BB962C8B-B14F-4D97-AF65-F5344CB8AC3E}">
        <p14:creationId xmlns:p14="http://schemas.microsoft.com/office/powerpoint/2010/main" val="89376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39"/>
            <a:ext cx="11422261" cy="938719"/>
          </a:xfrm>
        </p:spPr>
        <p:txBody>
          <a:bodyPr/>
          <a:lstStyle/>
          <a:p>
            <a:pPr marL="12700">
              <a:lnSpc>
                <a:spcPts val="3315"/>
              </a:lnSpc>
              <a:tabLst>
                <a:tab pos="1176655" algn="l"/>
                <a:tab pos="2262505" algn="l"/>
                <a:tab pos="3750310" algn="l"/>
                <a:tab pos="5020945" algn="l"/>
                <a:tab pos="6713855" algn="l"/>
              </a:tabLst>
            </a:pPr>
            <a:r>
              <a:rPr lang="en-US" dirty="0"/>
              <a:t>Do</a:t>
            </a:r>
            <a:r>
              <a:rPr lang="en-US" spc="-5" dirty="0"/>
              <a:t>s</a:t>
            </a:r>
            <a:r>
              <a:rPr lang="en-US" dirty="0"/>
              <a:t>e	f</a:t>
            </a:r>
            <a:r>
              <a:rPr lang="en-US" spc="45" dirty="0"/>
              <a:t>r</a:t>
            </a:r>
            <a:r>
              <a:rPr lang="en-US" dirty="0"/>
              <a:t>om	p</a:t>
            </a:r>
            <a:r>
              <a:rPr lang="en-US" spc="45" dirty="0"/>
              <a:t>r</a:t>
            </a:r>
            <a:r>
              <a:rPr lang="en-US" dirty="0"/>
              <a:t>o</a:t>
            </a:r>
            <a:r>
              <a:rPr lang="en-US" spc="-5" dirty="0"/>
              <a:t>t</a:t>
            </a:r>
            <a:r>
              <a:rPr lang="en-US" dirty="0"/>
              <a:t>on	beam	loss</a:t>
            </a:r>
            <a:r>
              <a:rPr lang="en-US" spc="-5" dirty="0"/>
              <a:t> vs</a:t>
            </a:r>
            <a:r>
              <a:rPr lang="en-US" dirty="0"/>
              <a:t>.	ene</a:t>
            </a:r>
            <a:r>
              <a:rPr lang="en-US" spc="70" dirty="0"/>
              <a:t>r</a:t>
            </a:r>
            <a:r>
              <a:rPr lang="en-US" spc="50" dirty="0"/>
              <a:t>g</a:t>
            </a:r>
            <a:r>
              <a:rPr lang="en-US" dirty="0"/>
              <a:t>y</a:t>
            </a:r>
            <a:br>
              <a:rPr lang="en-US" dirty="0"/>
            </a:br>
            <a:r>
              <a:rPr lang="en-US" spc="-20" dirty="0"/>
              <a:t>(at </a:t>
            </a:r>
            <a:r>
              <a:rPr lang="en-US" dirty="0"/>
              <a:t>30 cm </a:t>
            </a:r>
            <a:r>
              <a:rPr lang="en-US" spc="-5" dirty="0"/>
              <a:t>after </a:t>
            </a:r>
            <a:r>
              <a:rPr lang="en-US" dirty="0"/>
              <a:t>4</a:t>
            </a:r>
            <a:r>
              <a:rPr lang="en-US" spc="-50" dirty="0"/>
              <a:t> </a:t>
            </a:r>
            <a:r>
              <a:rPr lang="en-US" spc="10" dirty="0"/>
              <a:t>Hours)</a:t>
            </a:r>
            <a:endParaRPr lang="en-US" dirty="0"/>
          </a:p>
        </p:txBody>
      </p:sp>
      <p:sp>
        <p:nvSpPr>
          <p:cNvPr id="4" name="object 2"/>
          <p:cNvSpPr txBox="1"/>
          <p:nvPr/>
        </p:nvSpPr>
        <p:spPr>
          <a:xfrm>
            <a:off x="596900" y="7075169"/>
            <a:ext cx="28575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BFBFBF"/>
                </a:solidFill>
                <a:latin typeface="Times New Roman"/>
                <a:cs typeface="Times New Roman"/>
              </a:rPr>
              <a:t>12/54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6673" y="5433490"/>
            <a:ext cx="5784850" cy="0"/>
          </a:xfrm>
          <a:custGeom>
            <a:avLst/>
            <a:gdLst/>
            <a:ahLst/>
            <a:cxnLst/>
            <a:rect l="l" t="t" r="r" b="b"/>
            <a:pathLst>
              <a:path w="5784850">
                <a:moveTo>
                  <a:pt x="0" y="0"/>
                </a:moveTo>
                <a:lnTo>
                  <a:pt x="57848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06673" y="5429521"/>
            <a:ext cx="5784850" cy="8255"/>
          </a:xfrm>
          <a:custGeom>
            <a:avLst/>
            <a:gdLst/>
            <a:ahLst/>
            <a:cxnLst/>
            <a:rect l="l" t="t" r="r" b="b"/>
            <a:pathLst>
              <a:path w="5784850" h="8254">
                <a:moveTo>
                  <a:pt x="1587" y="0"/>
                </a:moveTo>
                <a:lnTo>
                  <a:pt x="0" y="7938"/>
                </a:lnTo>
                <a:lnTo>
                  <a:pt x="5783260" y="7938"/>
                </a:lnTo>
                <a:lnTo>
                  <a:pt x="5784848" y="0"/>
                </a:lnTo>
                <a:lnTo>
                  <a:pt x="1587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7467" y="5375546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737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5087" y="5375546"/>
            <a:ext cx="5080" cy="59055"/>
          </a:xfrm>
          <a:custGeom>
            <a:avLst/>
            <a:gdLst/>
            <a:ahLst/>
            <a:cxnLst/>
            <a:rect l="l" t="t" r="r" b="b"/>
            <a:pathLst>
              <a:path w="5080" h="59054">
                <a:moveTo>
                  <a:pt x="4761" y="0"/>
                </a:moveTo>
                <a:lnTo>
                  <a:pt x="0" y="1609"/>
                </a:lnTo>
                <a:lnTo>
                  <a:pt x="0" y="58738"/>
                </a:lnTo>
                <a:lnTo>
                  <a:pt x="4761" y="57933"/>
                </a:lnTo>
                <a:lnTo>
                  <a:pt x="4761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2667" y="5375546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737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0287" y="5375546"/>
            <a:ext cx="5080" cy="59055"/>
          </a:xfrm>
          <a:custGeom>
            <a:avLst/>
            <a:gdLst/>
            <a:ahLst/>
            <a:cxnLst/>
            <a:rect l="l" t="t" r="r" b="b"/>
            <a:pathLst>
              <a:path w="5079" h="59054">
                <a:moveTo>
                  <a:pt x="4762" y="0"/>
                </a:moveTo>
                <a:lnTo>
                  <a:pt x="0" y="1609"/>
                </a:lnTo>
                <a:lnTo>
                  <a:pt x="0" y="58738"/>
                </a:lnTo>
                <a:lnTo>
                  <a:pt x="4762" y="57933"/>
                </a:lnTo>
                <a:lnTo>
                  <a:pt x="4762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6279" y="5375546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737"/>
                </a:lnTo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3898" y="5375546"/>
            <a:ext cx="5080" cy="59055"/>
          </a:xfrm>
          <a:custGeom>
            <a:avLst/>
            <a:gdLst/>
            <a:ahLst/>
            <a:cxnLst/>
            <a:rect l="l" t="t" r="r" b="b"/>
            <a:pathLst>
              <a:path w="5079" h="59054">
                <a:moveTo>
                  <a:pt x="4762" y="0"/>
                </a:moveTo>
                <a:lnTo>
                  <a:pt x="0" y="1609"/>
                </a:lnTo>
                <a:lnTo>
                  <a:pt x="0" y="58738"/>
                </a:lnTo>
                <a:lnTo>
                  <a:pt x="4762" y="57933"/>
                </a:lnTo>
                <a:lnTo>
                  <a:pt x="4762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99892" y="5375546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737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97510" y="5375546"/>
            <a:ext cx="5080" cy="59055"/>
          </a:xfrm>
          <a:custGeom>
            <a:avLst/>
            <a:gdLst/>
            <a:ahLst/>
            <a:cxnLst/>
            <a:rect l="l" t="t" r="r" b="b"/>
            <a:pathLst>
              <a:path w="5079" h="59054">
                <a:moveTo>
                  <a:pt x="4762" y="0"/>
                </a:moveTo>
                <a:lnTo>
                  <a:pt x="0" y="1609"/>
                </a:lnTo>
                <a:lnTo>
                  <a:pt x="0" y="58738"/>
                </a:lnTo>
                <a:lnTo>
                  <a:pt x="4762" y="57933"/>
                </a:lnTo>
                <a:lnTo>
                  <a:pt x="4762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63504" y="5375546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737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61122" y="5375546"/>
            <a:ext cx="5080" cy="59055"/>
          </a:xfrm>
          <a:custGeom>
            <a:avLst/>
            <a:gdLst/>
            <a:ahLst/>
            <a:cxnLst/>
            <a:rect l="l" t="t" r="r" b="b"/>
            <a:pathLst>
              <a:path w="5079" h="59054">
                <a:moveTo>
                  <a:pt x="4763" y="0"/>
                </a:moveTo>
                <a:lnTo>
                  <a:pt x="0" y="1609"/>
                </a:lnTo>
                <a:lnTo>
                  <a:pt x="0" y="58738"/>
                </a:lnTo>
                <a:lnTo>
                  <a:pt x="4763" y="57933"/>
                </a:lnTo>
                <a:lnTo>
                  <a:pt x="4763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28704" y="5375546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737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26323" y="5375546"/>
            <a:ext cx="5080" cy="59055"/>
          </a:xfrm>
          <a:custGeom>
            <a:avLst/>
            <a:gdLst/>
            <a:ahLst/>
            <a:cxnLst/>
            <a:rect l="l" t="t" r="r" b="b"/>
            <a:pathLst>
              <a:path w="5079" h="59054">
                <a:moveTo>
                  <a:pt x="4763" y="0"/>
                </a:moveTo>
                <a:lnTo>
                  <a:pt x="0" y="1609"/>
                </a:lnTo>
                <a:lnTo>
                  <a:pt x="0" y="58738"/>
                </a:lnTo>
                <a:lnTo>
                  <a:pt x="4763" y="57933"/>
                </a:lnTo>
                <a:lnTo>
                  <a:pt x="4763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90729" y="5375546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737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88348" y="5375546"/>
            <a:ext cx="5080" cy="59055"/>
          </a:xfrm>
          <a:custGeom>
            <a:avLst/>
            <a:gdLst/>
            <a:ahLst/>
            <a:cxnLst/>
            <a:rect l="l" t="t" r="r" b="b"/>
            <a:pathLst>
              <a:path w="5079" h="59054">
                <a:moveTo>
                  <a:pt x="4763" y="0"/>
                </a:moveTo>
                <a:lnTo>
                  <a:pt x="0" y="1609"/>
                </a:lnTo>
                <a:lnTo>
                  <a:pt x="0" y="58738"/>
                </a:lnTo>
                <a:lnTo>
                  <a:pt x="4763" y="57933"/>
                </a:lnTo>
                <a:lnTo>
                  <a:pt x="4763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89272" y="5404121"/>
            <a:ext cx="1905" cy="30480"/>
          </a:xfrm>
          <a:custGeom>
            <a:avLst/>
            <a:gdLst/>
            <a:ahLst/>
            <a:cxnLst/>
            <a:rect l="l" t="t" r="r" b="b"/>
            <a:pathLst>
              <a:path w="1904" h="30479">
                <a:moveTo>
                  <a:pt x="0" y="0"/>
                </a:moveTo>
                <a:lnTo>
                  <a:pt x="1587" y="30163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52885" y="5404121"/>
            <a:ext cx="1905" cy="30480"/>
          </a:xfrm>
          <a:custGeom>
            <a:avLst/>
            <a:gdLst/>
            <a:ahLst/>
            <a:cxnLst/>
            <a:rect l="l" t="t" r="r" b="b"/>
            <a:pathLst>
              <a:path w="1904" h="30479">
                <a:moveTo>
                  <a:pt x="0" y="0"/>
                </a:moveTo>
                <a:lnTo>
                  <a:pt x="1587" y="30163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16498" y="5404121"/>
            <a:ext cx="1905" cy="30480"/>
          </a:xfrm>
          <a:custGeom>
            <a:avLst/>
            <a:gdLst/>
            <a:ahLst/>
            <a:cxnLst/>
            <a:rect l="l" t="t" r="r" b="b"/>
            <a:pathLst>
              <a:path w="1904" h="30479">
                <a:moveTo>
                  <a:pt x="0" y="0"/>
                </a:moveTo>
                <a:lnTo>
                  <a:pt x="1587" y="30163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81697" y="5404121"/>
            <a:ext cx="1905" cy="30480"/>
          </a:xfrm>
          <a:custGeom>
            <a:avLst/>
            <a:gdLst/>
            <a:ahLst/>
            <a:cxnLst/>
            <a:rect l="l" t="t" r="r" b="b"/>
            <a:pathLst>
              <a:path w="1904" h="30479">
                <a:moveTo>
                  <a:pt x="0" y="0"/>
                </a:moveTo>
                <a:lnTo>
                  <a:pt x="1587" y="30163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43722" y="5404121"/>
            <a:ext cx="1905" cy="30480"/>
          </a:xfrm>
          <a:custGeom>
            <a:avLst/>
            <a:gdLst/>
            <a:ahLst/>
            <a:cxnLst/>
            <a:rect l="l" t="t" r="r" b="b"/>
            <a:pathLst>
              <a:path w="1904" h="30479">
                <a:moveTo>
                  <a:pt x="0" y="0"/>
                </a:moveTo>
                <a:lnTo>
                  <a:pt x="1588" y="30163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08922" y="5404121"/>
            <a:ext cx="1905" cy="30480"/>
          </a:xfrm>
          <a:custGeom>
            <a:avLst/>
            <a:gdLst/>
            <a:ahLst/>
            <a:cxnLst/>
            <a:rect l="l" t="t" r="r" b="b"/>
            <a:pathLst>
              <a:path w="1904" h="30479">
                <a:moveTo>
                  <a:pt x="0" y="0"/>
                </a:moveTo>
                <a:lnTo>
                  <a:pt x="1588" y="30163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49523" y="5581921"/>
            <a:ext cx="9652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22648" y="5581921"/>
            <a:ext cx="23749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200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84673" y="5581921"/>
            <a:ext cx="23749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400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49873" y="5581921"/>
            <a:ext cx="23749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600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13485" y="5581921"/>
            <a:ext cx="23749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800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31060" y="5581921"/>
            <a:ext cx="30797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1000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93085" y="5581921"/>
            <a:ext cx="30797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1200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70473" y="5877196"/>
            <a:ext cx="9658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Energy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(MeV)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508260" y="1779859"/>
            <a:ext cx="0" cy="3654425"/>
          </a:xfrm>
          <a:custGeom>
            <a:avLst/>
            <a:gdLst/>
            <a:ahLst/>
            <a:cxnLst/>
            <a:rect l="l" t="t" r="r" b="b"/>
            <a:pathLst>
              <a:path h="3654425">
                <a:moveTo>
                  <a:pt x="0" y="0"/>
                </a:moveTo>
                <a:lnTo>
                  <a:pt x="0" y="365442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3498" y="1779860"/>
            <a:ext cx="9525" cy="3654425"/>
          </a:xfrm>
          <a:custGeom>
            <a:avLst/>
            <a:gdLst/>
            <a:ahLst/>
            <a:cxnLst/>
            <a:rect l="l" t="t" r="r" b="b"/>
            <a:pathLst>
              <a:path w="9525" h="3654425">
                <a:moveTo>
                  <a:pt x="0" y="3653630"/>
                </a:moveTo>
                <a:lnTo>
                  <a:pt x="9524" y="3654423"/>
                </a:lnTo>
                <a:lnTo>
                  <a:pt x="9524" y="1587"/>
                </a:lnTo>
                <a:lnTo>
                  <a:pt x="0" y="0"/>
                </a:lnTo>
                <a:lnTo>
                  <a:pt x="0" y="365363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6673" y="5432697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2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6673" y="5431109"/>
            <a:ext cx="68580" cy="3175"/>
          </a:xfrm>
          <a:custGeom>
            <a:avLst/>
            <a:gdLst/>
            <a:ahLst/>
            <a:cxnLst/>
            <a:rect l="l" t="t" r="r" b="b"/>
            <a:pathLst>
              <a:path w="68580" h="3175">
                <a:moveTo>
                  <a:pt x="68263" y="3174"/>
                </a:moveTo>
                <a:lnTo>
                  <a:pt x="65087" y="0"/>
                </a:lnTo>
                <a:lnTo>
                  <a:pt x="0" y="0"/>
                </a:lnTo>
                <a:lnTo>
                  <a:pt x="1587" y="3174"/>
                </a:lnTo>
                <a:lnTo>
                  <a:pt x="68263" y="3174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6673" y="5067571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2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6673" y="5065983"/>
            <a:ext cx="68580" cy="3175"/>
          </a:xfrm>
          <a:custGeom>
            <a:avLst/>
            <a:gdLst/>
            <a:ahLst/>
            <a:cxnLst/>
            <a:rect l="l" t="t" r="r" b="b"/>
            <a:pathLst>
              <a:path w="68580" h="3175">
                <a:moveTo>
                  <a:pt x="68263" y="3174"/>
                </a:moveTo>
                <a:lnTo>
                  <a:pt x="65087" y="0"/>
                </a:lnTo>
                <a:lnTo>
                  <a:pt x="0" y="0"/>
                </a:lnTo>
                <a:lnTo>
                  <a:pt x="1587" y="3174"/>
                </a:lnTo>
                <a:lnTo>
                  <a:pt x="68263" y="3174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6673" y="4702447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2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6673" y="4700859"/>
            <a:ext cx="68580" cy="3175"/>
          </a:xfrm>
          <a:custGeom>
            <a:avLst/>
            <a:gdLst/>
            <a:ahLst/>
            <a:cxnLst/>
            <a:rect l="l" t="t" r="r" b="b"/>
            <a:pathLst>
              <a:path w="68580" h="3175">
                <a:moveTo>
                  <a:pt x="68263" y="3174"/>
                </a:moveTo>
                <a:lnTo>
                  <a:pt x="65087" y="0"/>
                </a:lnTo>
                <a:lnTo>
                  <a:pt x="0" y="0"/>
                </a:lnTo>
                <a:lnTo>
                  <a:pt x="1587" y="3174"/>
                </a:lnTo>
                <a:lnTo>
                  <a:pt x="68263" y="3174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6673" y="4337321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2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6673" y="4335733"/>
            <a:ext cx="68580" cy="3175"/>
          </a:xfrm>
          <a:custGeom>
            <a:avLst/>
            <a:gdLst/>
            <a:ahLst/>
            <a:cxnLst/>
            <a:rect l="l" t="t" r="r" b="b"/>
            <a:pathLst>
              <a:path w="68580" h="3175">
                <a:moveTo>
                  <a:pt x="68263" y="3174"/>
                </a:moveTo>
                <a:lnTo>
                  <a:pt x="65087" y="0"/>
                </a:lnTo>
                <a:lnTo>
                  <a:pt x="0" y="0"/>
                </a:lnTo>
                <a:lnTo>
                  <a:pt x="1587" y="3174"/>
                </a:lnTo>
                <a:lnTo>
                  <a:pt x="68263" y="3174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6673" y="3972197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2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6673" y="3970609"/>
            <a:ext cx="68580" cy="3175"/>
          </a:xfrm>
          <a:custGeom>
            <a:avLst/>
            <a:gdLst/>
            <a:ahLst/>
            <a:cxnLst/>
            <a:rect l="l" t="t" r="r" b="b"/>
            <a:pathLst>
              <a:path w="68580" h="3175">
                <a:moveTo>
                  <a:pt x="68263" y="3175"/>
                </a:moveTo>
                <a:lnTo>
                  <a:pt x="65087" y="0"/>
                </a:lnTo>
                <a:lnTo>
                  <a:pt x="0" y="0"/>
                </a:lnTo>
                <a:lnTo>
                  <a:pt x="1587" y="3175"/>
                </a:lnTo>
                <a:lnTo>
                  <a:pt x="68263" y="3175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6673" y="3607072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2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6673" y="3605485"/>
            <a:ext cx="68580" cy="3175"/>
          </a:xfrm>
          <a:custGeom>
            <a:avLst/>
            <a:gdLst/>
            <a:ahLst/>
            <a:cxnLst/>
            <a:rect l="l" t="t" r="r" b="b"/>
            <a:pathLst>
              <a:path w="68580" h="3175">
                <a:moveTo>
                  <a:pt x="68263" y="3174"/>
                </a:moveTo>
                <a:lnTo>
                  <a:pt x="65087" y="0"/>
                </a:lnTo>
                <a:lnTo>
                  <a:pt x="0" y="0"/>
                </a:lnTo>
                <a:lnTo>
                  <a:pt x="1587" y="3174"/>
                </a:lnTo>
                <a:lnTo>
                  <a:pt x="68263" y="3174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6673" y="3240358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2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6673" y="3238771"/>
            <a:ext cx="68580" cy="3175"/>
          </a:xfrm>
          <a:custGeom>
            <a:avLst/>
            <a:gdLst/>
            <a:ahLst/>
            <a:cxnLst/>
            <a:rect l="l" t="t" r="r" b="b"/>
            <a:pathLst>
              <a:path w="68580" h="3175">
                <a:moveTo>
                  <a:pt x="68263" y="3175"/>
                </a:moveTo>
                <a:lnTo>
                  <a:pt x="65087" y="0"/>
                </a:lnTo>
                <a:lnTo>
                  <a:pt x="0" y="0"/>
                </a:lnTo>
                <a:lnTo>
                  <a:pt x="1587" y="3175"/>
                </a:lnTo>
                <a:lnTo>
                  <a:pt x="68263" y="3175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6673" y="2875233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2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6673" y="2873646"/>
            <a:ext cx="68580" cy="3175"/>
          </a:xfrm>
          <a:custGeom>
            <a:avLst/>
            <a:gdLst/>
            <a:ahLst/>
            <a:cxnLst/>
            <a:rect l="l" t="t" r="r" b="b"/>
            <a:pathLst>
              <a:path w="68580" h="3175">
                <a:moveTo>
                  <a:pt x="68263" y="3174"/>
                </a:moveTo>
                <a:lnTo>
                  <a:pt x="65087" y="0"/>
                </a:lnTo>
                <a:lnTo>
                  <a:pt x="0" y="0"/>
                </a:lnTo>
                <a:lnTo>
                  <a:pt x="1587" y="3174"/>
                </a:lnTo>
                <a:lnTo>
                  <a:pt x="68263" y="3174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6673" y="2510108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2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6673" y="2508521"/>
            <a:ext cx="68580" cy="3175"/>
          </a:xfrm>
          <a:custGeom>
            <a:avLst/>
            <a:gdLst/>
            <a:ahLst/>
            <a:cxnLst/>
            <a:rect l="l" t="t" r="r" b="b"/>
            <a:pathLst>
              <a:path w="68580" h="3175">
                <a:moveTo>
                  <a:pt x="68263" y="3174"/>
                </a:moveTo>
                <a:lnTo>
                  <a:pt x="65087" y="0"/>
                </a:lnTo>
                <a:lnTo>
                  <a:pt x="0" y="0"/>
                </a:lnTo>
                <a:lnTo>
                  <a:pt x="1587" y="3174"/>
                </a:lnTo>
                <a:lnTo>
                  <a:pt x="68263" y="3174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6673" y="214419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2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6673" y="2143396"/>
            <a:ext cx="68580" cy="1905"/>
          </a:xfrm>
          <a:custGeom>
            <a:avLst/>
            <a:gdLst/>
            <a:ahLst/>
            <a:cxnLst/>
            <a:rect l="l" t="t" r="r" b="b"/>
            <a:pathLst>
              <a:path w="68580" h="1905">
                <a:moveTo>
                  <a:pt x="68263" y="1587"/>
                </a:moveTo>
                <a:lnTo>
                  <a:pt x="65087" y="0"/>
                </a:lnTo>
                <a:lnTo>
                  <a:pt x="0" y="0"/>
                </a:lnTo>
                <a:lnTo>
                  <a:pt x="1587" y="1587"/>
                </a:lnTo>
                <a:lnTo>
                  <a:pt x="68263" y="1587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6673" y="1779066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2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6673" y="1778272"/>
            <a:ext cx="68580" cy="1905"/>
          </a:xfrm>
          <a:custGeom>
            <a:avLst/>
            <a:gdLst/>
            <a:ahLst/>
            <a:cxnLst/>
            <a:rect l="l" t="t" r="r" b="b"/>
            <a:pathLst>
              <a:path w="68580" h="1905">
                <a:moveTo>
                  <a:pt x="68263" y="1587"/>
                </a:moveTo>
                <a:lnTo>
                  <a:pt x="65087" y="0"/>
                </a:lnTo>
                <a:lnTo>
                  <a:pt x="0" y="0"/>
                </a:lnTo>
                <a:lnTo>
                  <a:pt x="1587" y="1587"/>
                </a:lnTo>
                <a:lnTo>
                  <a:pt x="68263" y="1587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6673" y="5250133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5" h="1904">
                <a:moveTo>
                  <a:pt x="33338" y="0"/>
                </a:moveTo>
                <a:lnTo>
                  <a:pt x="0" y="1586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6673" y="4885010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5" h="1904">
                <a:moveTo>
                  <a:pt x="33338" y="0"/>
                </a:moveTo>
                <a:lnTo>
                  <a:pt x="0" y="1586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6673" y="4519883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5" h="1904">
                <a:moveTo>
                  <a:pt x="33338" y="0"/>
                </a:moveTo>
                <a:lnTo>
                  <a:pt x="0" y="1586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6673" y="4154759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5" h="1904">
                <a:moveTo>
                  <a:pt x="33338" y="0"/>
                </a:moveTo>
                <a:lnTo>
                  <a:pt x="0" y="1587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6673" y="3789634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5" h="1904">
                <a:moveTo>
                  <a:pt x="33338" y="0"/>
                </a:moveTo>
                <a:lnTo>
                  <a:pt x="0" y="1587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6673" y="3424510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5" h="1904">
                <a:moveTo>
                  <a:pt x="33338" y="0"/>
                </a:moveTo>
                <a:lnTo>
                  <a:pt x="0" y="1587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6673" y="3059384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5" h="1904">
                <a:moveTo>
                  <a:pt x="33338" y="0"/>
                </a:moveTo>
                <a:lnTo>
                  <a:pt x="0" y="1587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6673" y="2694259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5" h="1905">
                <a:moveTo>
                  <a:pt x="33338" y="0"/>
                </a:moveTo>
                <a:lnTo>
                  <a:pt x="0" y="1587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6673" y="2329134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5" h="1905">
                <a:moveTo>
                  <a:pt x="33338" y="0"/>
                </a:moveTo>
                <a:lnTo>
                  <a:pt x="0" y="1587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6673" y="1964010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5" h="1905">
                <a:moveTo>
                  <a:pt x="33338" y="0"/>
                </a:moveTo>
                <a:lnTo>
                  <a:pt x="0" y="1587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233623" y="3988071"/>
            <a:ext cx="188595" cy="162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3335" algn="ctr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R="13335" algn="ctr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R="13335" algn="ctr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R="13335" algn="ctr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92075" algn="ctr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233623" y="3622946"/>
            <a:ext cx="1670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233623" y="2525984"/>
            <a:ext cx="1670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233623" y="2160859"/>
            <a:ext cx="1670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90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3141548" y="1795734"/>
            <a:ext cx="23749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100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2916807" y="2778301"/>
            <a:ext cx="196215" cy="15328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Dose Rate (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mrem / </a:t>
            </a:r>
            <a:r>
              <a:rPr sz="1200" spc="-5" dirty="0">
                <a:latin typeface="Arial"/>
                <a:cs typeface="Arial"/>
              </a:rPr>
              <a:t>h)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555887" y="1779860"/>
            <a:ext cx="5399405" cy="3654425"/>
          </a:xfrm>
          <a:custGeom>
            <a:avLst/>
            <a:gdLst/>
            <a:ahLst/>
            <a:cxnLst/>
            <a:rect l="l" t="t" r="r" b="b"/>
            <a:pathLst>
              <a:path w="5399405" h="3654425">
                <a:moveTo>
                  <a:pt x="0" y="3654423"/>
                </a:moveTo>
                <a:lnTo>
                  <a:pt x="47624" y="3653629"/>
                </a:lnTo>
                <a:lnTo>
                  <a:pt x="95249" y="3652041"/>
                </a:lnTo>
                <a:lnTo>
                  <a:pt x="142875" y="3648865"/>
                </a:lnTo>
                <a:lnTo>
                  <a:pt x="192087" y="3644894"/>
                </a:lnTo>
                <a:lnTo>
                  <a:pt x="241299" y="3640130"/>
                </a:lnTo>
                <a:lnTo>
                  <a:pt x="288924" y="3636159"/>
                </a:lnTo>
                <a:lnTo>
                  <a:pt x="338137" y="3629806"/>
                </a:lnTo>
                <a:lnTo>
                  <a:pt x="384174" y="3622660"/>
                </a:lnTo>
                <a:lnTo>
                  <a:pt x="433387" y="3615513"/>
                </a:lnTo>
                <a:lnTo>
                  <a:pt x="481012" y="3606778"/>
                </a:lnTo>
                <a:lnTo>
                  <a:pt x="530224" y="3598042"/>
                </a:lnTo>
                <a:lnTo>
                  <a:pt x="577849" y="3587719"/>
                </a:lnTo>
                <a:lnTo>
                  <a:pt x="627062" y="3577396"/>
                </a:lnTo>
                <a:lnTo>
                  <a:pt x="673099" y="3567073"/>
                </a:lnTo>
                <a:lnTo>
                  <a:pt x="722312" y="3555956"/>
                </a:lnTo>
                <a:lnTo>
                  <a:pt x="769937" y="3544044"/>
                </a:lnTo>
                <a:lnTo>
                  <a:pt x="819149" y="3531338"/>
                </a:lnTo>
                <a:lnTo>
                  <a:pt x="868362" y="3517839"/>
                </a:lnTo>
                <a:lnTo>
                  <a:pt x="915987" y="3503545"/>
                </a:lnTo>
                <a:lnTo>
                  <a:pt x="963611" y="3488458"/>
                </a:lnTo>
                <a:lnTo>
                  <a:pt x="1011236" y="3474164"/>
                </a:lnTo>
                <a:lnTo>
                  <a:pt x="1060449" y="3458282"/>
                </a:lnTo>
                <a:lnTo>
                  <a:pt x="1108074" y="3442400"/>
                </a:lnTo>
                <a:lnTo>
                  <a:pt x="1157286" y="3424930"/>
                </a:lnTo>
                <a:lnTo>
                  <a:pt x="1203324" y="3407460"/>
                </a:lnTo>
                <a:lnTo>
                  <a:pt x="1252536" y="3389990"/>
                </a:lnTo>
                <a:lnTo>
                  <a:pt x="1300161" y="3370932"/>
                </a:lnTo>
                <a:lnTo>
                  <a:pt x="1349374" y="3351873"/>
                </a:lnTo>
                <a:lnTo>
                  <a:pt x="1396999" y="3331227"/>
                </a:lnTo>
                <a:lnTo>
                  <a:pt x="1446211" y="3312962"/>
                </a:lnTo>
                <a:lnTo>
                  <a:pt x="1492249" y="3290728"/>
                </a:lnTo>
                <a:lnTo>
                  <a:pt x="1541461" y="3270081"/>
                </a:lnTo>
                <a:lnTo>
                  <a:pt x="1589086" y="3248641"/>
                </a:lnTo>
                <a:lnTo>
                  <a:pt x="1638299" y="3225612"/>
                </a:lnTo>
                <a:lnTo>
                  <a:pt x="1687511" y="3203377"/>
                </a:lnTo>
                <a:lnTo>
                  <a:pt x="1735136" y="3178760"/>
                </a:lnTo>
                <a:lnTo>
                  <a:pt x="1782761" y="3155732"/>
                </a:lnTo>
                <a:lnTo>
                  <a:pt x="1830387" y="3131115"/>
                </a:lnTo>
                <a:lnTo>
                  <a:pt x="1879599" y="3105704"/>
                </a:lnTo>
                <a:lnTo>
                  <a:pt x="1927224" y="3079498"/>
                </a:lnTo>
                <a:lnTo>
                  <a:pt x="1976437" y="3054882"/>
                </a:lnTo>
                <a:lnTo>
                  <a:pt x="2022474" y="3027088"/>
                </a:lnTo>
                <a:lnTo>
                  <a:pt x="2071687" y="3000883"/>
                </a:lnTo>
                <a:lnTo>
                  <a:pt x="2119311" y="2973884"/>
                </a:lnTo>
                <a:lnTo>
                  <a:pt x="2168523" y="2946090"/>
                </a:lnTo>
                <a:lnTo>
                  <a:pt x="2216149" y="2916709"/>
                </a:lnTo>
                <a:lnTo>
                  <a:pt x="2265361" y="2887328"/>
                </a:lnTo>
                <a:lnTo>
                  <a:pt x="2311399" y="2858740"/>
                </a:lnTo>
                <a:lnTo>
                  <a:pt x="2360611" y="2827770"/>
                </a:lnTo>
                <a:lnTo>
                  <a:pt x="2409824" y="2797595"/>
                </a:lnTo>
                <a:lnTo>
                  <a:pt x="2457449" y="2766625"/>
                </a:lnTo>
                <a:lnTo>
                  <a:pt x="2506661" y="2734862"/>
                </a:lnTo>
                <a:lnTo>
                  <a:pt x="2554286" y="2703099"/>
                </a:lnTo>
                <a:lnTo>
                  <a:pt x="2601911" y="2670541"/>
                </a:lnTo>
                <a:lnTo>
                  <a:pt x="2649536" y="2637189"/>
                </a:lnTo>
                <a:lnTo>
                  <a:pt x="2698749" y="2603837"/>
                </a:lnTo>
                <a:lnTo>
                  <a:pt x="2746374" y="2570485"/>
                </a:lnTo>
                <a:lnTo>
                  <a:pt x="2795586" y="2535545"/>
                </a:lnTo>
                <a:lnTo>
                  <a:pt x="2843211" y="2500605"/>
                </a:lnTo>
                <a:lnTo>
                  <a:pt x="2890836" y="2465664"/>
                </a:lnTo>
                <a:lnTo>
                  <a:pt x="2938461" y="2429136"/>
                </a:lnTo>
                <a:lnTo>
                  <a:pt x="2987674" y="2392607"/>
                </a:lnTo>
                <a:lnTo>
                  <a:pt x="3035299" y="2356079"/>
                </a:lnTo>
                <a:lnTo>
                  <a:pt x="3084511" y="2318757"/>
                </a:lnTo>
                <a:lnTo>
                  <a:pt x="3130549" y="2280640"/>
                </a:lnTo>
                <a:lnTo>
                  <a:pt x="3179761" y="2242523"/>
                </a:lnTo>
                <a:lnTo>
                  <a:pt x="3228974" y="2203613"/>
                </a:lnTo>
                <a:lnTo>
                  <a:pt x="3276599" y="2165496"/>
                </a:lnTo>
                <a:lnTo>
                  <a:pt x="3325811" y="2124997"/>
                </a:lnTo>
                <a:lnTo>
                  <a:pt x="3373436" y="2085293"/>
                </a:lnTo>
                <a:lnTo>
                  <a:pt x="3421061" y="2044794"/>
                </a:lnTo>
                <a:lnTo>
                  <a:pt x="3468686" y="2004295"/>
                </a:lnTo>
                <a:lnTo>
                  <a:pt x="3517899" y="1962208"/>
                </a:lnTo>
                <a:lnTo>
                  <a:pt x="3565524" y="1920915"/>
                </a:lnTo>
                <a:lnTo>
                  <a:pt x="3614735" y="1877240"/>
                </a:lnTo>
                <a:lnTo>
                  <a:pt x="3662360" y="1835153"/>
                </a:lnTo>
                <a:lnTo>
                  <a:pt x="3709985" y="1791477"/>
                </a:lnTo>
                <a:lnTo>
                  <a:pt x="3757610" y="1747802"/>
                </a:lnTo>
                <a:lnTo>
                  <a:pt x="3806822" y="1704127"/>
                </a:lnTo>
                <a:lnTo>
                  <a:pt x="3854448" y="1658864"/>
                </a:lnTo>
                <a:lnTo>
                  <a:pt x="3903660" y="1614394"/>
                </a:lnTo>
                <a:lnTo>
                  <a:pt x="3951285" y="1569131"/>
                </a:lnTo>
                <a:lnTo>
                  <a:pt x="3998910" y="1523867"/>
                </a:lnTo>
                <a:lnTo>
                  <a:pt x="4048122" y="1477016"/>
                </a:lnTo>
                <a:lnTo>
                  <a:pt x="4095748" y="1430958"/>
                </a:lnTo>
                <a:lnTo>
                  <a:pt x="4144960" y="1382519"/>
                </a:lnTo>
                <a:lnTo>
                  <a:pt x="4192585" y="1334873"/>
                </a:lnTo>
                <a:lnTo>
                  <a:pt x="4240210" y="1286433"/>
                </a:lnTo>
                <a:lnTo>
                  <a:pt x="4287835" y="1238787"/>
                </a:lnTo>
                <a:lnTo>
                  <a:pt x="4337048" y="1188759"/>
                </a:lnTo>
                <a:lnTo>
                  <a:pt x="4384672" y="1139526"/>
                </a:lnTo>
                <a:lnTo>
                  <a:pt x="4433885" y="1090292"/>
                </a:lnTo>
                <a:lnTo>
                  <a:pt x="4481510" y="1039470"/>
                </a:lnTo>
                <a:lnTo>
                  <a:pt x="4529135" y="987853"/>
                </a:lnTo>
                <a:lnTo>
                  <a:pt x="4576760" y="937031"/>
                </a:lnTo>
                <a:lnTo>
                  <a:pt x="4625972" y="886209"/>
                </a:lnTo>
                <a:lnTo>
                  <a:pt x="4675185" y="833799"/>
                </a:lnTo>
                <a:lnTo>
                  <a:pt x="4722810" y="781389"/>
                </a:lnTo>
                <a:lnTo>
                  <a:pt x="4772022" y="727390"/>
                </a:lnTo>
                <a:lnTo>
                  <a:pt x="4818060" y="674980"/>
                </a:lnTo>
                <a:lnTo>
                  <a:pt x="4867272" y="621776"/>
                </a:lnTo>
                <a:lnTo>
                  <a:pt x="4914898" y="567777"/>
                </a:lnTo>
                <a:lnTo>
                  <a:pt x="4964110" y="512191"/>
                </a:lnTo>
                <a:lnTo>
                  <a:pt x="5011735" y="456604"/>
                </a:lnTo>
                <a:lnTo>
                  <a:pt x="5059360" y="401811"/>
                </a:lnTo>
                <a:lnTo>
                  <a:pt x="5106985" y="346225"/>
                </a:lnTo>
                <a:lnTo>
                  <a:pt x="5156198" y="289844"/>
                </a:lnTo>
                <a:lnTo>
                  <a:pt x="5203822" y="232669"/>
                </a:lnTo>
                <a:lnTo>
                  <a:pt x="5253035" y="176289"/>
                </a:lnTo>
                <a:lnTo>
                  <a:pt x="5300660" y="117526"/>
                </a:lnTo>
                <a:lnTo>
                  <a:pt x="5348285" y="59557"/>
                </a:lnTo>
                <a:lnTo>
                  <a:pt x="5395910" y="1588"/>
                </a:lnTo>
                <a:lnTo>
                  <a:pt x="5399085" y="0"/>
                </a:lnTo>
              </a:path>
            </a:pathLst>
          </a:custGeom>
          <a:ln w="22224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55887" y="2040210"/>
            <a:ext cx="5734050" cy="3392804"/>
          </a:xfrm>
          <a:custGeom>
            <a:avLst/>
            <a:gdLst/>
            <a:ahLst/>
            <a:cxnLst/>
            <a:rect l="l" t="t" r="r" b="b"/>
            <a:pathLst>
              <a:path w="5734050" h="3392804">
                <a:moveTo>
                  <a:pt x="0" y="3392485"/>
                </a:moveTo>
                <a:lnTo>
                  <a:pt x="47624" y="3349633"/>
                </a:lnTo>
                <a:lnTo>
                  <a:pt x="95249" y="3298845"/>
                </a:lnTo>
                <a:lnTo>
                  <a:pt x="142875" y="3251231"/>
                </a:lnTo>
                <a:lnTo>
                  <a:pt x="192087" y="3204410"/>
                </a:lnTo>
                <a:lnTo>
                  <a:pt x="241299" y="3159177"/>
                </a:lnTo>
                <a:lnTo>
                  <a:pt x="288924" y="3117118"/>
                </a:lnTo>
                <a:lnTo>
                  <a:pt x="338137" y="3075060"/>
                </a:lnTo>
                <a:lnTo>
                  <a:pt x="384174" y="3035381"/>
                </a:lnTo>
                <a:lnTo>
                  <a:pt x="433387" y="2996497"/>
                </a:lnTo>
                <a:lnTo>
                  <a:pt x="481012" y="2957612"/>
                </a:lnTo>
                <a:lnTo>
                  <a:pt x="530224" y="2919521"/>
                </a:lnTo>
                <a:lnTo>
                  <a:pt x="577849" y="2883017"/>
                </a:lnTo>
                <a:lnTo>
                  <a:pt x="627062" y="2846513"/>
                </a:lnTo>
                <a:lnTo>
                  <a:pt x="673099" y="2810009"/>
                </a:lnTo>
                <a:lnTo>
                  <a:pt x="722312" y="2775092"/>
                </a:lnTo>
                <a:lnTo>
                  <a:pt x="769937" y="2740176"/>
                </a:lnTo>
                <a:lnTo>
                  <a:pt x="819149" y="2705259"/>
                </a:lnTo>
                <a:lnTo>
                  <a:pt x="868362" y="2671929"/>
                </a:lnTo>
                <a:lnTo>
                  <a:pt x="915987" y="2638599"/>
                </a:lnTo>
                <a:lnTo>
                  <a:pt x="963612" y="2605271"/>
                </a:lnTo>
                <a:lnTo>
                  <a:pt x="1011237" y="2571941"/>
                </a:lnTo>
                <a:lnTo>
                  <a:pt x="1060449" y="2539405"/>
                </a:lnTo>
                <a:lnTo>
                  <a:pt x="1108074" y="2507662"/>
                </a:lnTo>
                <a:lnTo>
                  <a:pt x="1157286" y="2475919"/>
                </a:lnTo>
                <a:lnTo>
                  <a:pt x="1203324" y="2443383"/>
                </a:lnTo>
                <a:lnTo>
                  <a:pt x="1252536" y="2413228"/>
                </a:lnTo>
                <a:lnTo>
                  <a:pt x="1300161" y="2381485"/>
                </a:lnTo>
                <a:lnTo>
                  <a:pt x="1349374" y="2350537"/>
                </a:lnTo>
                <a:lnTo>
                  <a:pt x="1396999" y="2320381"/>
                </a:lnTo>
                <a:lnTo>
                  <a:pt x="1446211" y="2289432"/>
                </a:lnTo>
                <a:lnTo>
                  <a:pt x="1492249" y="2259277"/>
                </a:lnTo>
                <a:lnTo>
                  <a:pt x="1541461" y="2228327"/>
                </a:lnTo>
                <a:lnTo>
                  <a:pt x="1589086" y="2199759"/>
                </a:lnTo>
                <a:lnTo>
                  <a:pt x="1638299" y="2168810"/>
                </a:lnTo>
                <a:lnTo>
                  <a:pt x="1687511" y="2139448"/>
                </a:lnTo>
                <a:lnTo>
                  <a:pt x="1735136" y="2110880"/>
                </a:lnTo>
                <a:lnTo>
                  <a:pt x="1782761" y="2079931"/>
                </a:lnTo>
                <a:lnTo>
                  <a:pt x="1830387" y="2051363"/>
                </a:lnTo>
                <a:lnTo>
                  <a:pt x="1879599" y="2023588"/>
                </a:lnTo>
                <a:lnTo>
                  <a:pt x="1927224" y="1994226"/>
                </a:lnTo>
                <a:lnTo>
                  <a:pt x="1976437" y="1964864"/>
                </a:lnTo>
                <a:lnTo>
                  <a:pt x="2022474" y="1937883"/>
                </a:lnTo>
                <a:lnTo>
                  <a:pt x="2071687" y="1908521"/>
                </a:lnTo>
                <a:lnTo>
                  <a:pt x="2119311" y="1880746"/>
                </a:lnTo>
                <a:lnTo>
                  <a:pt x="2168524" y="1851385"/>
                </a:lnTo>
                <a:lnTo>
                  <a:pt x="2216149" y="1824403"/>
                </a:lnTo>
                <a:lnTo>
                  <a:pt x="2265361" y="1796629"/>
                </a:lnTo>
                <a:lnTo>
                  <a:pt x="2311399" y="1768854"/>
                </a:lnTo>
                <a:lnTo>
                  <a:pt x="2360611" y="1741079"/>
                </a:lnTo>
                <a:lnTo>
                  <a:pt x="2409824" y="1713304"/>
                </a:lnTo>
                <a:lnTo>
                  <a:pt x="2457449" y="1686323"/>
                </a:lnTo>
                <a:lnTo>
                  <a:pt x="2506661" y="1660136"/>
                </a:lnTo>
                <a:lnTo>
                  <a:pt x="2554287" y="1632361"/>
                </a:lnTo>
                <a:lnTo>
                  <a:pt x="2601911" y="1604586"/>
                </a:lnTo>
                <a:lnTo>
                  <a:pt x="2649537" y="1578399"/>
                </a:lnTo>
                <a:lnTo>
                  <a:pt x="2698749" y="1550624"/>
                </a:lnTo>
                <a:lnTo>
                  <a:pt x="2746374" y="1524436"/>
                </a:lnTo>
                <a:lnTo>
                  <a:pt x="2795587" y="1498248"/>
                </a:lnTo>
                <a:lnTo>
                  <a:pt x="2843211" y="1470474"/>
                </a:lnTo>
                <a:lnTo>
                  <a:pt x="2890837" y="1444286"/>
                </a:lnTo>
                <a:lnTo>
                  <a:pt x="2938461" y="1418099"/>
                </a:lnTo>
                <a:lnTo>
                  <a:pt x="2987674" y="1391911"/>
                </a:lnTo>
                <a:lnTo>
                  <a:pt x="3035299" y="1365723"/>
                </a:lnTo>
                <a:lnTo>
                  <a:pt x="3084512" y="1339536"/>
                </a:lnTo>
                <a:lnTo>
                  <a:pt x="3130549" y="1313348"/>
                </a:lnTo>
                <a:lnTo>
                  <a:pt x="3179762" y="1287161"/>
                </a:lnTo>
                <a:lnTo>
                  <a:pt x="3228974" y="1262560"/>
                </a:lnTo>
                <a:lnTo>
                  <a:pt x="3276599" y="1236373"/>
                </a:lnTo>
                <a:lnTo>
                  <a:pt x="3325812" y="1210185"/>
                </a:lnTo>
                <a:lnTo>
                  <a:pt x="3373437" y="1183997"/>
                </a:lnTo>
                <a:lnTo>
                  <a:pt x="3421061" y="1159397"/>
                </a:lnTo>
                <a:lnTo>
                  <a:pt x="3468686" y="1133209"/>
                </a:lnTo>
                <a:lnTo>
                  <a:pt x="3517899" y="1108609"/>
                </a:lnTo>
                <a:lnTo>
                  <a:pt x="3565524" y="1082421"/>
                </a:lnTo>
                <a:lnTo>
                  <a:pt x="3614735" y="1057821"/>
                </a:lnTo>
                <a:lnTo>
                  <a:pt x="3662361" y="1033220"/>
                </a:lnTo>
                <a:lnTo>
                  <a:pt x="3709986" y="1007032"/>
                </a:lnTo>
                <a:lnTo>
                  <a:pt x="3757611" y="981638"/>
                </a:lnTo>
                <a:lnTo>
                  <a:pt x="3806823" y="957038"/>
                </a:lnTo>
                <a:lnTo>
                  <a:pt x="3854448" y="932437"/>
                </a:lnTo>
                <a:lnTo>
                  <a:pt x="3903661" y="907837"/>
                </a:lnTo>
                <a:lnTo>
                  <a:pt x="3951286" y="883236"/>
                </a:lnTo>
                <a:lnTo>
                  <a:pt x="3998911" y="858636"/>
                </a:lnTo>
                <a:lnTo>
                  <a:pt x="4048123" y="833242"/>
                </a:lnTo>
                <a:lnTo>
                  <a:pt x="4095748" y="808641"/>
                </a:lnTo>
                <a:lnTo>
                  <a:pt x="4144961" y="784041"/>
                </a:lnTo>
                <a:lnTo>
                  <a:pt x="4192586" y="759440"/>
                </a:lnTo>
                <a:lnTo>
                  <a:pt x="4240211" y="734840"/>
                </a:lnTo>
                <a:lnTo>
                  <a:pt x="4287836" y="710239"/>
                </a:lnTo>
                <a:lnTo>
                  <a:pt x="4337048" y="686432"/>
                </a:lnTo>
                <a:lnTo>
                  <a:pt x="4384674" y="661832"/>
                </a:lnTo>
                <a:lnTo>
                  <a:pt x="4433886" y="637231"/>
                </a:lnTo>
                <a:lnTo>
                  <a:pt x="4481511" y="614218"/>
                </a:lnTo>
                <a:lnTo>
                  <a:pt x="4529136" y="588824"/>
                </a:lnTo>
                <a:lnTo>
                  <a:pt x="4576760" y="564224"/>
                </a:lnTo>
                <a:lnTo>
                  <a:pt x="4625972" y="541210"/>
                </a:lnTo>
                <a:lnTo>
                  <a:pt x="4675185" y="516610"/>
                </a:lnTo>
                <a:lnTo>
                  <a:pt x="4722810" y="492803"/>
                </a:lnTo>
                <a:lnTo>
                  <a:pt x="4772022" y="468202"/>
                </a:lnTo>
                <a:lnTo>
                  <a:pt x="4818060" y="445189"/>
                </a:lnTo>
                <a:lnTo>
                  <a:pt x="4867272" y="422176"/>
                </a:lnTo>
                <a:lnTo>
                  <a:pt x="4914898" y="397575"/>
                </a:lnTo>
                <a:lnTo>
                  <a:pt x="4964110" y="373768"/>
                </a:lnTo>
                <a:lnTo>
                  <a:pt x="5011735" y="350755"/>
                </a:lnTo>
                <a:lnTo>
                  <a:pt x="5059360" y="327741"/>
                </a:lnTo>
                <a:lnTo>
                  <a:pt x="5106985" y="302347"/>
                </a:lnTo>
                <a:lnTo>
                  <a:pt x="5156198" y="279334"/>
                </a:lnTo>
                <a:lnTo>
                  <a:pt x="5203822" y="256321"/>
                </a:lnTo>
                <a:lnTo>
                  <a:pt x="5253035" y="232514"/>
                </a:lnTo>
                <a:lnTo>
                  <a:pt x="5300660" y="209500"/>
                </a:lnTo>
                <a:lnTo>
                  <a:pt x="5348285" y="186487"/>
                </a:lnTo>
                <a:lnTo>
                  <a:pt x="5395910" y="162680"/>
                </a:lnTo>
                <a:lnTo>
                  <a:pt x="5445122" y="139667"/>
                </a:lnTo>
                <a:lnTo>
                  <a:pt x="5494335" y="116653"/>
                </a:lnTo>
                <a:lnTo>
                  <a:pt x="5541960" y="92847"/>
                </a:lnTo>
                <a:lnTo>
                  <a:pt x="5591172" y="69833"/>
                </a:lnTo>
                <a:lnTo>
                  <a:pt x="5637210" y="46820"/>
                </a:lnTo>
                <a:lnTo>
                  <a:pt x="5686423" y="23013"/>
                </a:lnTo>
                <a:lnTo>
                  <a:pt x="5734048" y="0"/>
                </a:lnTo>
              </a:path>
            </a:pathLst>
          </a:custGeom>
          <a:ln w="222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06723" y="2232296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138" y="0"/>
                </a:lnTo>
              </a:path>
            </a:pathLst>
          </a:custGeom>
          <a:ln w="2540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906723" y="2219596"/>
            <a:ext cx="338455" cy="25400"/>
          </a:xfrm>
          <a:custGeom>
            <a:avLst/>
            <a:gdLst/>
            <a:ahLst/>
            <a:cxnLst/>
            <a:rect l="l" t="t" r="r" b="b"/>
            <a:pathLst>
              <a:path w="338454" h="25400">
                <a:moveTo>
                  <a:pt x="1587" y="0"/>
                </a:moveTo>
                <a:lnTo>
                  <a:pt x="0" y="18844"/>
                </a:lnTo>
                <a:lnTo>
                  <a:pt x="336550" y="25399"/>
                </a:lnTo>
                <a:lnTo>
                  <a:pt x="338138" y="5735"/>
                </a:lnTo>
                <a:lnTo>
                  <a:pt x="1587" y="0"/>
                </a:lnTo>
                <a:close/>
              </a:path>
            </a:pathLst>
          </a:custGeom>
          <a:ln w="4156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279616" y="1779859"/>
            <a:ext cx="0" cy="3654425"/>
          </a:xfrm>
          <a:custGeom>
            <a:avLst/>
            <a:gdLst/>
            <a:ahLst/>
            <a:cxnLst/>
            <a:rect l="l" t="t" r="r" b="b"/>
            <a:pathLst>
              <a:path h="3654425">
                <a:moveTo>
                  <a:pt x="0" y="0"/>
                </a:moveTo>
                <a:lnTo>
                  <a:pt x="0" y="3654423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275648" y="1779860"/>
            <a:ext cx="8255" cy="3654425"/>
          </a:xfrm>
          <a:custGeom>
            <a:avLst/>
            <a:gdLst/>
            <a:ahLst/>
            <a:cxnLst/>
            <a:rect l="l" t="t" r="r" b="b"/>
            <a:pathLst>
              <a:path w="8254" h="3654425">
                <a:moveTo>
                  <a:pt x="0" y="3653630"/>
                </a:moveTo>
                <a:lnTo>
                  <a:pt x="7938" y="3654423"/>
                </a:lnTo>
                <a:lnTo>
                  <a:pt x="7938" y="1587"/>
                </a:lnTo>
                <a:lnTo>
                  <a:pt x="0" y="0"/>
                </a:lnTo>
                <a:lnTo>
                  <a:pt x="0" y="365363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218497" y="5433490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12" y="0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218498" y="5431109"/>
            <a:ext cx="62230" cy="5080"/>
          </a:xfrm>
          <a:custGeom>
            <a:avLst/>
            <a:gdLst/>
            <a:ahLst/>
            <a:cxnLst/>
            <a:rect l="l" t="t" r="r" b="b"/>
            <a:pathLst>
              <a:path w="62229" h="5079">
                <a:moveTo>
                  <a:pt x="1587" y="0"/>
                </a:moveTo>
                <a:lnTo>
                  <a:pt x="0" y="4761"/>
                </a:lnTo>
                <a:lnTo>
                  <a:pt x="60325" y="4761"/>
                </a:lnTo>
                <a:lnTo>
                  <a:pt x="61913" y="0"/>
                </a:lnTo>
                <a:lnTo>
                  <a:pt x="1587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218497" y="5068364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1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218498" y="5065983"/>
            <a:ext cx="62230" cy="5080"/>
          </a:xfrm>
          <a:custGeom>
            <a:avLst/>
            <a:gdLst/>
            <a:ahLst/>
            <a:cxnLst/>
            <a:rect l="l" t="t" r="r" b="b"/>
            <a:pathLst>
              <a:path w="62229" h="5079">
                <a:moveTo>
                  <a:pt x="1587" y="0"/>
                </a:moveTo>
                <a:lnTo>
                  <a:pt x="0" y="4761"/>
                </a:lnTo>
                <a:lnTo>
                  <a:pt x="60325" y="4761"/>
                </a:lnTo>
                <a:lnTo>
                  <a:pt x="61913" y="0"/>
                </a:lnTo>
                <a:lnTo>
                  <a:pt x="1587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218497" y="4703240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12" y="0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218498" y="4700859"/>
            <a:ext cx="62230" cy="5080"/>
          </a:xfrm>
          <a:custGeom>
            <a:avLst/>
            <a:gdLst/>
            <a:ahLst/>
            <a:cxnLst/>
            <a:rect l="l" t="t" r="r" b="b"/>
            <a:pathLst>
              <a:path w="62229" h="5079">
                <a:moveTo>
                  <a:pt x="1587" y="0"/>
                </a:moveTo>
                <a:lnTo>
                  <a:pt x="0" y="4761"/>
                </a:lnTo>
                <a:lnTo>
                  <a:pt x="60325" y="4761"/>
                </a:lnTo>
                <a:lnTo>
                  <a:pt x="61913" y="0"/>
                </a:lnTo>
                <a:lnTo>
                  <a:pt x="1587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218497" y="4338114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1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218498" y="4335733"/>
            <a:ext cx="62230" cy="5080"/>
          </a:xfrm>
          <a:custGeom>
            <a:avLst/>
            <a:gdLst/>
            <a:ahLst/>
            <a:cxnLst/>
            <a:rect l="l" t="t" r="r" b="b"/>
            <a:pathLst>
              <a:path w="62229" h="5079">
                <a:moveTo>
                  <a:pt x="1587" y="0"/>
                </a:moveTo>
                <a:lnTo>
                  <a:pt x="0" y="4761"/>
                </a:lnTo>
                <a:lnTo>
                  <a:pt x="60325" y="4761"/>
                </a:lnTo>
                <a:lnTo>
                  <a:pt x="61913" y="0"/>
                </a:lnTo>
                <a:lnTo>
                  <a:pt x="1587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218497" y="3972197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218498" y="3970609"/>
            <a:ext cx="62230" cy="3175"/>
          </a:xfrm>
          <a:custGeom>
            <a:avLst/>
            <a:gdLst/>
            <a:ahLst/>
            <a:cxnLst/>
            <a:rect l="l" t="t" r="r" b="b"/>
            <a:pathLst>
              <a:path w="62229" h="3175">
                <a:moveTo>
                  <a:pt x="1587" y="0"/>
                </a:moveTo>
                <a:lnTo>
                  <a:pt x="0" y="3175"/>
                </a:lnTo>
                <a:lnTo>
                  <a:pt x="60325" y="3175"/>
                </a:lnTo>
                <a:lnTo>
                  <a:pt x="61913" y="0"/>
                </a:lnTo>
                <a:lnTo>
                  <a:pt x="1587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218497" y="3607072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18498" y="3605485"/>
            <a:ext cx="62230" cy="3175"/>
          </a:xfrm>
          <a:custGeom>
            <a:avLst/>
            <a:gdLst/>
            <a:ahLst/>
            <a:cxnLst/>
            <a:rect l="l" t="t" r="r" b="b"/>
            <a:pathLst>
              <a:path w="62229" h="3175">
                <a:moveTo>
                  <a:pt x="1587" y="0"/>
                </a:moveTo>
                <a:lnTo>
                  <a:pt x="0" y="3174"/>
                </a:lnTo>
                <a:lnTo>
                  <a:pt x="60325" y="3174"/>
                </a:lnTo>
                <a:lnTo>
                  <a:pt x="61913" y="0"/>
                </a:lnTo>
                <a:lnTo>
                  <a:pt x="1587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18497" y="3240358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18498" y="3238771"/>
            <a:ext cx="62230" cy="3175"/>
          </a:xfrm>
          <a:custGeom>
            <a:avLst/>
            <a:gdLst/>
            <a:ahLst/>
            <a:cxnLst/>
            <a:rect l="l" t="t" r="r" b="b"/>
            <a:pathLst>
              <a:path w="62229" h="3175">
                <a:moveTo>
                  <a:pt x="1587" y="0"/>
                </a:moveTo>
                <a:lnTo>
                  <a:pt x="0" y="3175"/>
                </a:lnTo>
                <a:lnTo>
                  <a:pt x="60325" y="3175"/>
                </a:lnTo>
                <a:lnTo>
                  <a:pt x="61913" y="0"/>
                </a:lnTo>
                <a:lnTo>
                  <a:pt x="1587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218497" y="2875233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218498" y="2873646"/>
            <a:ext cx="62230" cy="3175"/>
          </a:xfrm>
          <a:custGeom>
            <a:avLst/>
            <a:gdLst/>
            <a:ahLst/>
            <a:cxnLst/>
            <a:rect l="l" t="t" r="r" b="b"/>
            <a:pathLst>
              <a:path w="62229" h="3175">
                <a:moveTo>
                  <a:pt x="1587" y="0"/>
                </a:moveTo>
                <a:lnTo>
                  <a:pt x="0" y="3174"/>
                </a:lnTo>
                <a:lnTo>
                  <a:pt x="60325" y="3174"/>
                </a:lnTo>
                <a:lnTo>
                  <a:pt x="61913" y="0"/>
                </a:lnTo>
                <a:lnTo>
                  <a:pt x="1587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218497" y="2510108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218498" y="2508521"/>
            <a:ext cx="62230" cy="3175"/>
          </a:xfrm>
          <a:custGeom>
            <a:avLst/>
            <a:gdLst/>
            <a:ahLst/>
            <a:cxnLst/>
            <a:rect l="l" t="t" r="r" b="b"/>
            <a:pathLst>
              <a:path w="62229" h="3175">
                <a:moveTo>
                  <a:pt x="1587" y="0"/>
                </a:moveTo>
                <a:lnTo>
                  <a:pt x="0" y="3174"/>
                </a:lnTo>
                <a:lnTo>
                  <a:pt x="60325" y="3174"/>
                </a:lnTo>
                <a:lnTo>
                  <a:pt x="61913" y="0"/>
                </a:lnTo>
                <a:lnTo>
                  <a:pt x="1587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218497" y="2144983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218498" y="2143396"/>
            <a:ext cx="62230" cy="3175"/>
          </a:xfrm>
          <a:custGeom>
            <a:avLst/>
            <a:gdLst/>
            <a:ahLst/>
            <a:cxnLst/>
            <a:rect l="l" t="t" r="r" b="b"/>
            <a:pathLst>
              <a:path w="62229" h="3175">
                <a:moveTo>
                  <a:pt x="1587" y="0"/>
                </a:moveTo>
                <a:lnTo>
                  <a:pt x="0" y="3174"/>
                </a:lnTo>
                <a:lnTo>
                  <a:pt x="60325" y="3174"/>
                </a:lnTo>
                <a:lnTo>
                  <a:pt x="61913" y="0"/>
                </a:lnTo>
                <a:lnTo>
                  <a:pt x="1587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218497" y="1779859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218498" y="1778272"/>
            <a:ext cx="62230" cy="3175"/>
          </a:xfrm>
          <a:custGeom>
            <a:avLst/>
            <a:gdLst/>
            <a:ahLst/>
            <a:cxnLst/>
            <a:rect l="l" t="t" r="r" b="b"/>
            <a:pathLst>
              <a:path w="62229" h="3175">
                <a:moveTo>
                  <a:pt x="1587" y="0"/>
                </a:moveTo>
                <a:lnTo>
                  <a:pt x="0" y="3174"/>
                </a:lnTo>
                <a:lnTo>
                  <a:pt x="60325" y="3174"/>
                </a:lnTo>
                <a:lnTo>
                  <a:pt x="61913" y="0"/>
                </a:lnTo>
                <a:lnTo>
                  <a:pt x="1587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248660" y="5250133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0" y="0"/>
                </a:moveTo>
                <a:lnTo>
                  <a:pt x="30161" y="1586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248660" y="4885010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0" y="0"/>
                </a:moveTo>
                <a:lnTo>
                  <a:pt x="30161" y="1586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248660" y="4519883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0" y="0"/>
                </a:moveTo>
                <a:lnTo>
                  <a:pt x="30161" y="1586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248660" y="4154759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0" y="0"/>
                </a:moveTo>
                <a:lnTo>
                  <a:pt x="30161" y="1587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248660" y="3789634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0" y="0"/>
                </a:moveTo>
                <a:lnTo>
                  <a:pt x="30161" y="1587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248660" y="3424510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0" y="0"/>
                </a:moveTo>
                <a:lnTo>
                  <a:pt x="30161" y="1587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248660" y="3059384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0" y="0"/>
                </a:moveTo>
                <a:lnTo>
                  <a:pt x="30161" y="1587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248660" y="2694259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5">
                <a:moveTo>
                  <a:pt x="0" y="0"/>
                </a:moveTo>
                <a:lnTo>
                  <a:pt x="30161" y="1587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248660" y="2329134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5">
                <a:moveTo>
                  <a:pt x="0" y="0"/>
                </a:moveTo>
                <a:lnTo>
                  <a:pt x="30161" y="1587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248660" y="1964010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5">
                <a:moveTo>
                  <a:pt x="0" y="0"/>
                </a:moveTo>
                <a:lnTo>
                  <a:pt x="30161" y="1587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06673" y="1780653"/>
            <a:ext cx="5784850" cy="0"/>
          </a:xfrm>
          <a:custGeom>
            <a:avLst/>
            <a:gdLst/>
            <a:ahLst/>
            <a:cxnLst/>
            <a:rect l="l" t="t" r="r" b="b"/>
            <a:pathLst>
              <a:path w="5784850">
                <a:moveTo>
                  <a:pt x="0" y="0"/>
                </a:moveTo>
                <a:lnTo>
                  <a:pt x="5784850" y="0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06673" y="1776685"/>
            <a:ext cx="5784850" cy="8255"/>
          </a:xfrm>
          <a:custGeom>
            <a:avLst/>
            <a:gdLst/>
            <a:ahLst/>
            <a:cxnLst/>
            <a:rect l="l" t="t" r="r" b="b"/>
            <a:pathLst>
              <a:path w="5784850" h="8255">
                <a:moveTo>
                  <a:pt x="1587" y="0"/>
                </a:moveTo>
                <a:lnTo>
                  <a:pt x="0" y="7937"/>
                </a:lnTo>
                <a:lnTo>
                  <a:pt x="5783260" y="7937"/>
                </a:lnTo>
                <a:lnTo>
                  <a:pt x="5784848" y="0"/>
                </a:lnTo>
                <a:lnTo>
                  <a:pt x="1587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08260" y="1779859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3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06673" y="1779860"/>
            <a:ext cx="3175" cy="52705"/>
          </a:xfrm>
          <a:custGeom>
            <a:avLst/>
            <a:gdLst/>
            <a:ahLst/>
            <a:cxnLst/>
            <a:rect l="l" t="t" r="r" b="b"/>
            <a:pathLst>
              <a:path w="3175" h="52705">
                <a:moveTo>
                  <a:pt x="0" y="50846"/>
                </a:moveTo>
                <a:lnTo>
                  <a:pt x="3174" y="52387"/>
                </a:lnTo>
                <a:lnTo>
                  <a:pt x="3174" y="1540"/>
                </a:lnTo>
                <a:lnTo>
                  <a:pt x="0" y="0"/>
                </a:lnTo>
                <a:lnTo>
                  <a:pt x="0" y="50846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73460" y="1779859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3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71873" y="1779860"/>
            <a:ext cx="3175" cy="52705"/>
          </a:xfrm>
          <a:custGeom>
            <a:avLst/>
            <a:gdLst/>
            <a:ahLst/>
            <a:cxnLst/>
            <a:rect l="l" t="t" r="r" b="b"/>
            <a:pathLst>
              <a:path w="3175" h="52705">
                <a:moveTo>
                  <a:pt x="0" y="50846"/>
                </a:moveTo>
                <a:lnTo>
                  <a:pt x="3174" y="52387"/>
                </a:lnTo>
                <a:lnTo>
                  <a:pt x="3174" y="1540"/>
                </a:lnTo>
                <a:lnTo>
                  <a:pt x="0" y="0"/>
                </a:lnTo>
                <a:lnTo>
                  <a:pt x="0" y="50846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37073" y="1779859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3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435485" y="1779860"/>
            <a:ext cx="3175" cy="52705"/>
          </a:xfrm>
          <a:custGeom>
            <a:avLst/>
            <a:gdLst/>
            <a:ahLst/>
            <a:cxnLst/>
            <a:rect l="l" t="t" r="r" b="b"/>
            <a:pathLst>
              <a:path w="3175" h="52705">
                <a:moveTo>
                  <a:pt x="0" y="50846"/>
                </a:moveTo>
                <a:lnTo>
                  <a:pt x="3174" y="52387"/>
                </a:lnTo>
                <a:lnTo>
                  <a:pt x="3174" y="1540"/>
                </a:lnTo>
                <a:lnTo>
                  <a:pt x="0" y="0"/>
                </a:lnTo>
                <a:lnTo>
                  <a:pt x="0" y="50846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00685" y="1779859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3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99097" y="1779860"/>
            <a:ext cx="3175" cy="52705"/>
          </a:xfrm>
          <a:custGeom>
            <a:avLst/>
            <a:gdLst/>
            <a:ahLst/>
            <a:cxnLst/>
            <a:rect l="l" t="t" r="r" b="b"/>
            <a:pathLst>
              <a:path w="3175" h="52705">
                <a:moveTo>
                  <a:pt x="0" y="50846"/>
                </a:moveTo>
                <a:lnTo>
                  <a:pt x="3174" y="52387"/>
                </a:lnTo>
                <a:lnTo>
                  <a:pt x="3174" y="1540"/>
                </a:lnTo>
                <a:lnTo>
                  <a:pt x="0" y="0"/>
                </a:lnTo>
                <a:lnTo>
                  <a:pt x="0" y="50846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364297" y="1779859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3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362710" y="1779860"/>
            <a:ext cx="3175" cy="52705"/>
          </a:xfrm>
          <a:custGeom>
            <a:avLst/>
            <a:gdLst/>
            <a:ahLst/>
            <a:cxnLst/>
            <a:rect l="l" t="t" r="r" b="b"/>
            <a:pathLst>
              <a:path w="3175" h="52705">
                <a:moveTo>
                  <a:pt x="0" y="50846"/>
                </a:moveTo>
                <a:lnTo>
                  <a:pt x="3174" y="52387"/>
                </a:lnTo>
                <a:lnTo>
                  <a:pt x="3174" y="1540"/>
                </a:lnTo>
                <a:lnTo>
                  <a:pt x="0" y="0"/>
                </a:lnTo>
                <a:lnTo>
                  <a:pt x="0" y="50846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329497" y="1779859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3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327910" y="1779860"/>
            <a:ext cx="3175" cy="52705"/>
          </a:xfrm>
          <a:custGeom>
            <a:avLst/>
            <a:gdLst/>
            <a:ahLst/>
            <a:cxnLst/>
            <a:rect l="l" t="t" r="r" b="b"/>
            <a:pathLst>
              <a:path w="3175" h="52705">
                <a:moveTo>
                  <a:pt x="0" y="50846"/>
                </a:moveTo>
                <a:lnTo>
                  <a:pt x="3174" y="52387"/>
                </a:lnTo>
                <a:lnTo>
                  <a:pt x="3174" y="1540"/>
                </a:lnTo>
                <a:lnTo>
                  <a:pt x="0" y="0"/>
                </a:lnTo>
                <a:lnTo>
                  <a:pt x="0" y="50846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291522" y="1779859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3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289935" y="1779860"/>
            <a:ext cx="3175" cy="52705"/>
          </a:xfrm>
          <a:custGeom>
            <a:avLst/>
            <a:gdLst/>
            <a:ahLst/>
            <a:cxnLst/>
            <a:rect l="l" t="t" r="r" b="b"/>
            <a:pathLst>
              <a:path w="3175" h="52705">
                <a:moveTo>
                  <a:pt x="0" y="50846"/>
                </a:moveTo>
                <a:lnTo>
                  <a:pt x="3175" y="52387"/>
                </a:lnTo>
                <a:lnTo>
                  <a:pt x="3175" y="1540"/>
                </a:lnTo>
                <a:lnTo>
                  <a:pt x="0" y="0"/>
                </a:lnTo>
                <a:lnTo>
                  <a:pt x="0" y="50846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89272" y="1779858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5">
                <a:moveTo>
                  <a:pt x="0" y="26987"/>
                </a:moveTo>
                <a:lnTo>
                  <a:pt x="1587" y="0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952885" y="1779858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5">
                <a:moveTo>
                  <a:pt x="0" y="26987"/>
                </a:moveTo>
                <a:lnTo>
                  <a:pt x="1587" y="0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16498" y="1779858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5">
                <a:moveTo>
                  <a:pt x="0" y="26987"/>
                </a:moveTo>
                <a:lnTo>
                  <a:pt x="1587" y="0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81697" y="1779858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5">
                <a:moveTo>
                  <a:pt x="0" y="26987"/>
                </a:moveTo>
                <a:lnTo>
                  <a:pt x="1587" y="0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843722" y="1779858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5">
                <a:moveTo>
                  <a:pt x="0" y="26987"/>
                </a:moveTo>
                <a:lnTo>
                  <a:pt x="1588" y="0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808922" y="1779858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5">
                <a:moveTo>
                  <a:pt x="0" y="26987"/>
                </a:moveTo>
                <a:lnTo>
                  <a:pt x="1588" y="0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03985" y="1790971"/>
            <a:ext cx="24130" cy="6350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12700" y="0"/>
                </a:moveTo>
                <a:lnTo>
                  <a:pt x="0" y="6350"/>
                </a:lnTo>
                <a:lnTo>
                  <a:pt x="23812" y="6350"/>
                </a:lnTo>
                <a:lnTo>
                  <a:pt x="12700" y="0"/>
                </a:lnTo>
                <a:close/>
              </a:path>
            </a:pathLst>
          </a:custGeom>
          <a:solidFill>
            <a:srgbClr val="011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03985" y="1790971"/>
            <a:ext cx="24130" cy="6350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12700" y="0"/>
                </a:moveTo>
                <a:lnTo>
                  <a:pt x="0" y="6349"/>
                </a:lnTo>
                <a:lnTo>
                  <a:pt x="23811" y="6349"/>
                </a:lnTo>
                <a:lnTo>
                  <a:pt x="12700" y="0"/>
                </a:lnTo>
                <a:close/>
              </a:path>
            </a:pathLst>
          </a:custGeom>
          <a:ln w="4762">
            <a:solidFill>
              <a:srgbClr val="011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4314712" y="1997347"/>
            <a:ext cx="916305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80"/>
                </a:solidFill>
                <a:latin typeface="Arial"/>
                <a:cs typeface="Arial"/>
              </a:rPr>
              <a:t>1 nA / m</a:t>
            </a:r>
            <a:r>
              <a:rPr sz="1200" spc="-17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80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585"/>
              </a:spcBef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200" spc="-15" dirty="0">
                <a:solidFill>
                  <a:srgbClr val="FF0000"/>
                </a:solidFill>
                <a:latin typeface="Arial"/>
                <a:cs typeface="Arial"/>
              </a:rPr>
              <a:t>Watt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/ m</a:t>
            </a:r>
            <a:r>
              <a:rPr sz="1200" spc="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3830523" y="1980678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175" y="0"/>
                </a:lnTo>
              </a:path>
            </a:pathLst>
          </a:custGeom>
          <a:ln w="20637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830523" y="1970360"/>
            <a:ext cx="384175" cy="20955"/>
          </a:xfrm>
          <a:custGeom>
            <a:avLst/>
            <a:gdLst/>
            <a:ahLst/>
            <a:cxnLst/>
            <a:rect l="l" t="t" r="r" b="b"/>
            <a:pathLst>
              <a:path w="384175" h="20955">
                <a:moveTo>
                  <a:pt x="1587" y="825"/>
                </a:moveTo>
                <a:lnTo>
                  <a:pt x="0" y="20637"/>
                </a:lnTo>
                <a:lnTo>
                  <a:pt x="382587" y="18986"/>
                </a:lnTo>
                <a:lnTo>
                  <a:pt x="384174" y="0"/>
                </a:lnTo>
                <a:lnTo>
                  <a:pt x="1587" y="825"/>
                </a:lnTo>
                <a:close/>
              </a:path>
            </a:pathLst>
          </a:custGeom>
          <a:ln w="4156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971812" y="1914797"/>
            <a:ext cx="136525" cy="119380"/>
          </a:xfrm>
          <a:custGeom>
            <a:avLst/>
            <a:gdLst/>
            <a:ahLst/>
            <a:cxnLst/>
            <a:rect l="l" t="t" r="r" b="b"/>
            <a:pathLst>
              <a:path w="136525" h="119380">
                <a:moveTo>
                  <a:pt x="68262" y="0"/>
                </a:moveTo>
                <a:lnTo>
                  <a:pt x="41691" y="4678"/>
                </a:lnTo>
                <a:lnTo>
                  <a:pt x="19993" y="17436"/>
                </a:lnTo>
                <a:lnTo>
                  <a:pt x="5364" y="36359"/>
                </a:lnTo>
                <a:lnTo>
                  <a:pt x="0" y="59531"/>
                </a:lnTo>
                <a:lnTo>
                  <a:pt x="5364" y="82704"/>
                </a:lnTo>
                <a:lnTo>
                  <a:pt x="19993" y="101627"/>
                </a:lnTo>
                <a:lnTo>
                  <a:pt x="41691" y="114385"/>
                </a:lnTo>
                <a:lnTo>
                  <a:pt x="68262" y="119063"/>
                </a:lnTo>
                <a:lnTo>
                  <a:pt x="94833" y="114385"/>
                </a:lnTo>
                <a:lnTo>
                  <a:pt x="116532" y="101627"/>
                </a:lnTo>
                <a:lnTo>
                  <a:pt x="131161" y="82704"/>
                </a:lnTo>
                <a:lnTo>
                  <a:pt x="136526" y="59531"/>
                </a:lnTo>
                <a:lnTo>
                  <a:pt x="131161" y="36359"/>
                </a:lnTo>
                <a:lnTo>
                  <a:pt x="116532" y="17436"/>
                </a:lnTo>
                <a:lnTo>
                  <a:pt x="94833" y="4678"/>
                </a:lnTo>
                <a:lnTo>
                  <a:pt x="68262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971812" y="1914797"/>
            <a:ext cx="136525" cy="119380"/>
          </a:xfrm>
          <a:custGeom>
            <a:avLst/>
            <a:gdLst/>
            <a:ahLst/>
            <a:cxnLst/>
            <a:rect l="l" t="t" r="r" b="b"/>
            <a:pathLst>
              <a:path w="136525" h="119380">
                <a:moveTo>
                  <a:pt x="0" y="59532"/>
                </a:moveTo>
                <a:lnTo>
                  <a:pt x="5364" y="36359"/>
                </a:lnTo>
                <a:lnTo>
                  <a:pt x="19993" y="17436"/>
                </a:lnTo>
                <a:lnTo>
                  <a:pt x="41691" y="4678"/>
                </a:lnTo>
                <a:lnTo>
                  <a:pt x="68262" y="0"/>
                </a:lnTo>
                <a:lnTo>
                  <a:pt x="94834" y="4678"/>
                </a:lnTo>
                <a:lnTo>
                  <a:pt x="116532" y="17436"/>
                </a:lnTo>
                <a:lnTo>
                  <a:pt x="131161" y="36359"/>
                </a:lnTo>
                <a:lnTo>
                  <a:pt x="136526" y="59532"/>
                </a:lnTo>
                <a:lnTo>
                  <a:pt x="131161" y="82704"/>
                </a:lnTo>
                <a:lnTo>
                  <a:pt x="116532" y="101627"/>
                </a:lnTo>
                <a:lnTo>
                  <a:pt x="94834" y="114385"/>
                </a:lnTo>
                <a:lnTo>
                  <a:pt x="68262" y="119064"/>
                </a:lnTo>
                <a:lnTo>
                  <a:pt x="41691" y="114385"/>
                </a:lnTo>
                <a:lnTo>
                  <a:pt x="19993" y="101627"/>
                </a:lnTo>
                <a:lnTo>
                  <a:pt x="5364" y="82704"/>
                </a:lnTo>
                <a:lnTo>
                  <a:pt x="0" y="59532"/>
                </a:lnTo>
                <a:close/>
              </a:path>
            </a:pathLst>
          </a:custGeom>
          <a:ln w="4762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3233623" y="2646316"/>
            <a:ext cx="3216910" cy="77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74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* assumes dose ~ Cu n yield ~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E</a:t>
            </a:r>
            <a:r>
              <a:rPr sz="1350" spc="15" baseline="24691" dirty="0">
                <a:latin typeface="Arial"/>
                <a:cs typeface="Arial"/>
              </a:rPr>
              <a:t>1.8</a:t>
            </a:r>
            <a:endParaRPr sz="1350" baseline="2469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000" dirty="0">
                <a:latin typeface="Arial"/>
                <a:cs typeface="Arial"/>
              </a:rPr>
              <a:t>70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60</a:t>
            </a:r>
          </a:p>
        </p:txBody>
      </p:sp>
      <p:sp>
        <p:nvSpPr>
          <p:cNvPr id="143" name="object 143"/>
          <p:cNvSpPr txBox="1"/>
          <p:nvPr/>
        </p:nvSpPr>
        <p:spPr>
          <a:xfrm>
            <a:off x="6209911" y="6284452"/>
            <a:ext cx="309181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(J. Galambos et al., Snowmass, July 7,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2001)</a:t>
            </a:r>
          </a:p>
        </p:txBody>
      </p:sp>
      <p:sp>
        <p:nvSpPr>
          <p:cNvPr id="144" name="object 144"/>
          <p:cNvSpPr txBox="1"/>
          <p:nvPr/>
        </p:nvSpPr>
        <p:spPr>
          <a:xfrm>
            <a:off x="550748" y="5963777"/>
            <a:ext cx="327977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Note: 100 </a:t>
            </a:r>
            <a:r>
              <a:rPr sz="2000" dirty="0">
                <a:latin typeface="Arial"/>
                <a:cs typeface="Arial"/>
              </a:rPr>
              <a:t>mrem/h = 1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mSv/h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985463" y="3484516"/>
            <a:ext cx="137160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~0.33(E-9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575" spc="7" baseline="26455" dirty="0">
                <a:solidFill>
                  <a:srgbClr val="FF2600"/>
                </a:solidFill>
                <a:latin typeface="Arial"/>
                <a:cs typeface="Arial"/>
              </a:rPr>
              <a:t>1.8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/E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4897323" y="3819796"/>
            <a:ext cx="213995" cy="285115"/>
          </a:xfrm>
          <a:custGeom>
            <a:avLst/>
            <a:gdLst/>
            <a:ahLst/>
            <a:cxnLst/>
            <a:rect l="l" t="t" r="r" b="b"/>
            <a:pathLst>
              <a:path w="213995" h="285114">
                <a:moveTo>
                  <a:pt x="0" y="0"/>
                </a:moveTo>
                <a:lnTo>
                  <a:pt x="213476" y="284636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015092" y="4003379"/>
            <a:ext cx="111125" cy="121285"/>
          </a:xfrm>
          <a:custGeom>
            <a:avLst/>
            <a:gdLst/>
            <a:ahLst/>
            <a:cxnLst/>
            <a:rect l="l" t="t" r="r" b="b"/>
            <a:pathLst>
              <a:path w="111125" h="121285">
                <a:moveTo>
                  <a:pt x="12901" y="52335"/>
                </a:moveTo>
                <a:lnTo>
                  <a:pt x="5452" y="55364"/>
                </a:lnTo>
                <a:lnTo>
                  <a:pt x="0" y="68289"/>
                </a:lnTo>
                <a:lnTo>
                  <a:pt x="3028" y="75737"/>
                </a:lnTo>
                <a:lnTo>
                  <a:pt x="110830" y="121216"/>
                </a:lnTo>
                <a:lnTo>
                  <a:pt x="106154" y="80888"/>
                </a:lnTo>
                <a:lnTo>
                  <a:pt x="80584" y="80888"/>
                </a:lnTo>
                <a:lnTo>
                  <a:pt x="12901" y="52335"/>
                </a:lnTo>
                <a:close/>
              </a:path>
              <a:path w="111125" h="121285">
                <a:moveTo>
                  <a:pt x="91052" y="0"/>
                </a:moveTo>
                <a:lnTo>
                  <a:pt x="77116" y="1615"/>
                </a:lnTo>
                <a:lnTo>
                  <a:pt x="72123" y="7918"/>
                </a:lnTo>
                <a:lnTo>
                  <a:pt x="80584" y="80888"/>
                </a:lnTo>
                <a:lnTo>
                  <a:pt x="106154" y="80888"/>
                </a:lnTo>
                <a:lnTo>
                  <a:pt x="97354" y="4992"/>
                </a:lnTo>
                <a:lnTo>
                  <a:pt x="91052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2911650" y="1579516"/>
            <a:ext cx="2292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5900" algn="l"/>
              </a:tabLst>
            </a:pPr>
            <a:r>
              <a:rPr sz="2000" u="heavy">
                <a:latin typeface="Arial"/>
                <a:cs typeface="Arial"/>
              </a:rPr>
              <a:t> 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29997" y="1806211"/>
            <a:ext cx="1676400" cy="10160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6360" marR="117475">
              <a:lnSpc>
                <a:spcPct val="100000"/>
              </a:lnSpc>
              <a:spcBef>
                <a:spcPts val="320"/>
              </a:spcBef>
            </a:pPr>
            <a:r>
              <a:rPr sz="2000" spc="-20" dirty="0">
                <a:latin typeface="Arial"/>
                <a:cs typeface="Arial"/>
              </a:rPr>
              <a:t>Typical </a:t>
            </a:r>
            <a:r>
              <a:rPr sz="2000" dirty="0">
                <a:latin typeface="Arial"/>
                <a:cs typeface="Arial"/>
              </a:rPr>
              <a:t>limit  for hands-on  maintenance</a:t>
            </a:r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2311794" y="1884930"/>
            <a:ext cx="808322" cy="4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r>
              <a:rPr lang="en-US" spc="-5" dirty="0"/>
              <a:t> </a:t>
            </a:r>
            <a:r>
              <a:rPr lang="en-US" dirty="0"/>
              <a:t>Gas	</a:t>
            </a:r>
            <a:r>
              <a:rPr lang="en-US" spc="-5" dirty="0"/>
              <a:t>stripping </a:t>
            </a:r>
            <a:r>
              <a:rPr lang="en-US" spc="-10" dirty="0"/>
              <a:t>calculation</a:t>
            </a:r>
            <a:r>
              <a:rPr lang="en-US" spc="15" dirty="0"/>
              <a:t> </a:t>
            </a:r>
            <a:r>
              <a:rPr lang="en-US" spc="-5" dirty="0"/>
              <a:t>(cont.)</a:t>
            </a:r>
            <a:endParaRPr lang="en-US" dirty="0"/>
          </a:p>
        </p:txBody>
      </p:sp>
      <p:sp>
        <p:nvSpPr>
          <p:cNvPr id="4" name="object 5"/>
          <p:cNvSpPr txBox="1"/>
          <p:nvPr/>
        </p:nvSpPr>
        <p:spPr>
          <a:xfrm>
            <a:off x="2999739" y="972820"/>
            <a:ext cx="646239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Assume 1 mA H</a:t>
            </a:r>
            <a:r>
              <a:rPr sz="2400" baseline="24305" dirty="0">
                <a:latin typeface="Arial"/>
                <a:cs typeface="Arial"/>
              </a:rPr>
              <a:t>− </a:t>
            </a:r>
            <a:r>
              <a:rPr sz="2400" dirty="0">
                <a:latin typeface="Arial"/>
                <a:cs typeface="Arial"/>
              </a:rPr>
              <a:t>beam, 10 mrem/h (0.1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mSv/h)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1028700" y="1765300"/>
            <a:ext cx="4443837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6490596" y="1612900"/>
            <a:ext cx="4551843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 txBox="1"/>
          <p:nvPr/>
        </p:nvSpPr>
        <p:spPr>
          <a:xfrm>
            <a:off x="1028700" y="5272672"/>
            <a:ext cx="10401300" cy="731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000"/>
              </a:lnSpc>
            </a:pPr>
            <a:r>
              <a:rPr sz="2400" spc="-13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maintain a constant level of activation caused by residual gas stripping, the allowable gas pressure decreases as the beam energy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increases</a:t>
            </a:r>
          </a:p>
        </p:txBody>
      </p:sp>
    </p:spTree>
    <p:extLst>
      <p:ext uri="{BB962C8B-B14F-4D97-AF65-F5344CB8AC3E}">
        <p14:creationId xmlns:p14="http://schemas.microsoft.com/office/powerpoint/2010/main" val="763453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25000" dirty="0">
                <a:solidFill>
                  <a:srgbClr val="007D4A"/>
                </a:solidFill>
              </a:rPr>
              <a:t>+</a:t>
            </a:r>
            <a:r>
              <a:rPr lang="en-US" spc="15" baseline="25000" dirty="0">
                <a:solidFill>
                  <a:srgbClr val="007D4A"/>
                </a:solidFill>
              </a:rPr>
              <a:t> </a:t>
            </a:r>
            <a:r>
              <a:rPr lang="en-US" spc="5" dirty="0"/>
              <a:t>capture </a:t>
            </a:r>
            <a:r>
              <a:rPr lang="en-US" dirty="0"/>
              <a:t>and </a:t>
            </a:r>
            <a:r>
              <a:rPr lang="en-US" spc="-5" dirty="0"/>
              <a:t>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88" y="964129"/>
            <a:ext cx="11369809" cy="1906071"/>
          </a:xfrm>
        </p:spPr>
        <p:txBody>
          <a:bodyPr/>
          <a:lstStyle/>
          <a:p>
            <a:pPr marL="241300" marR="5080" indent="-228600">
              <a:lnSpc>
                <a:spcPct val="88500"/>
              </a:lnSpc>
            </a:pPr>
            <a:r>
              <a:rPr lang="en-US" dirty="0">
                <a:solidFill>
                  <a:srgbClr val="007D4A"/>
                </a:solidFill>
                <a:latin typeface="Helvetica"/>
                <a:cs typeface="Helvetica"/>
              </a:rPr>
              <a:t> </a:t>
            </a:r>
            <a:r>
              <a:rPr lang="en-US" dirty="0">
                <a:latin typeface="Arial Narrow"/>
                <a:cs typeface="Arial Narrow"/>
              </a:rPr>
              <a:t>Due to </a:t>
            </a:r>
            <a:r>
              <a:rPr lang="en-US" spc="-5" dirty="0">
                <a:latin typeface="Arial Narrow"/>
                <a:cs typeface="Arial Narrow"/>
              </a:rPr>
              <a:t>double-stripping (H</a:t>
            </a:r>
            <a:r>
              <a:rPr lang="en-US" spc="-7" baseline="24305" dirty="0">
                <a:latin typeface="Arial Narrow"/>
                <a:cs typeface="Arial Narrow"/>
              </a:rPr>
              <a:t>− </a:t>
            </a:r>
            <a:r>
              <a:rPr lang="en-US" dirty="0">
                <a:latin typeface="Arial Narrow"/>
                <a:cs typeface="Arial Narrow"/>
              </a:rPr>
              <a:t>to H</a:t>
            </a:r>
            <a:r>
              <a:rPr lang="en-US" baseline="24305" dirty="0">
                <a:latin typeface="Arial Narrow"/>
                <a:cs typeface="Arial Narrow"/>
              </a:rPr>
              <a:t>0 </a:t>
            </a:r>
            <a:r>
              <a:rPr lang="en-US" dirty="0">
                <a:latin typeface="Arial Narrow"/>
                <a:cs typeface="Arial Narrow"/>
              </a:rPr>
              <a:t>to H</a:t>
            </a:r>
            <a:r>
              <a:rPr lang="en-US" baseline="24305" dirty="0">
                <a:latin typeface="Arial Narrow"/>
                <a:cs typeface="Arial Narrow"/>
              </a:rPr>
              <a:t>+</a:t>
            </a:r>
            <a:r>
              <a:rPr lang="en-US" dirty="0">
                <a:latin typeface="Arial Narrow"/>
                <a:cs typeface="Arial Narrow"/>
              </a:rPr>
              <a:t>) usually at low beam </a:t>
            </a:r>
            <a:r>
              <a:rPr lang="en-US" spc="-5" dirty="0">
                <a:latin typeface="Arial Narrow"/>
                <a:cs typeface="Arial Narrow"/>
              </a:rPr>
              <a:t>energy  (where cross </a:t>
            </a:r>
            <a:r>
              <a:rPr lang="en-US" dirty="0">
                <a:latin typeface="Arial Narrow"/>
                <a:cs typeface="Arial Narrow"/>
              </a:rPr>
              <a:t>sections </a:t>
            </a:r>
            <a:r>
              <a:rPr lang="en-US" spc="-5" dirty="0">
                <a:latin typeface="Arial Narrow"/>
                <a:cs typeface="Arial Narrow"/>
              </a:rPr>
              <a:t>are </a:t>
            </a:r>
            <a:r>
              <a:rPr lang="en-US" dirty="0">
                <a:latin typeface="Arial Narrow"/>
                <a:cs typeface="Arial Narrow"/>
              </a:rPr>
              <a:t>highest and </a:t>
            </a:r>
            <a:r>
              <a:rPr lang="en-US" spc="-5" dirty="0">
                <a:latin typeface="Arial Narrow"/>
                <a:cs typeface="Arial Narrow"/>
              </a:rPr>
              <a:t>where capture </a:t>
            </a:r>
            <a:r>
              <a:rPr lang="en-US" dirty="0">
                <a:latin typeface="Arial Narrow"/>
                <a:cs typeface="Arial Narrow"/>
              </a:rPr>
              <a:t>into RF buckets  is </a:t>
            </a:r>
            <a:r>
              <a:rPr lang="en-US" spc="-5" dirty="0">
                <a:latin typeface="Arial Narrow"/>
                <a:cs typeface="Arial Narrow"/>
              </a:rPr>
              <a:t>more likely). </a:t>
            </a:r>
            <a:r>
              <a:rPr lang="en-US" dirty="0">
                <a:latin typeface="Arial Narrow"/>
                <a:cs typeface="Arial Narrow"/>
              </a:rPr>
              <a:t>H</a:t>
            </a:r>
            <a:r>
              <a:rPr lang="en-US" baseline="24305" dirty="0">
                <a:latin typeface="Arial Narrow"/>
                <a:cs typeface="Arial Narrow"/>
              </a:rPr>
              <a:t>+ </a:t>
            </a:r>
            <a:r>
              <a:rPr lang="en-US" dirty="0">
                <a:latin typeface="Arial Narrow"/>
                <a:cs typeface="Arial Narrow"/>
              </a:rPr>
              <a:t>is </a:t>
            </a:r>
            <a:r>
              <a:rPr lang="en-US" spc="-5" dirty="0">
                <a:latin typeface="Arial Narrow"/>
                <a:cs typeface="Arial Narrow"/>
              </a:rPr>
              <a:t>captured </a:t>
            </a:r>
            <a:r>
              <a:rPr lang="en-US" dirty="0">
                <a:latin typeface="Arial Narrow"/>
                <a:cs typeface="Arial Narrow"/>
              </a:rPr>
              <a:t>and </a:t>
            </a:r>
            <a:r>
              <a:rPr lang="en-US" spc="-5" dirty="0">
                <a:latin typeface="Arial Narrow"/>
                <a:cs typeface="Arial Narrow"/>
              </a:rPr>
              <a:t>accelerated </a:t>
            </a:r>
            <a:r>
              <a:rPr lang="en-US" dirty="0">
                <a:latin typeface="Arial Narrow"/>
                <a:cs typeface="Arial Narrow"/>
              </a:rPr>
              <a:t>in </a:t>
            </a:r>
            <a:r>
              <a:rPr lang="en-US" dirty="0" err="1">
                <a:latin typeface="Arial Narrow"/>
                <a:cs typeface="Arial Narrow"/>
              </a:rPr>
              <a:t>linac</a:t>
            </a:r>
            <a:r>
              <a:rPr lang="en-US" dirty="0">
                <a:latin typeface="Arial Narrow"/>
                <a:cs typeface="Arial Narrow"/>
              </a:rPr>
              <a:t>, then</a:t>
            </a:r>
            <a:r>
              <a:rPr lang="en-US" spc="60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lost.</a:t>
            </a:r>
            <a:endParaRPr lang="en-US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lang="en-US" dirty="0">
                <a:latin typeface="Arial Narrow"/>
                <a:cs typeface="Arial Narrow"/>
              </a:rPr>
              <a:t>Stopped by even </a:t>
            </a:r>
            <a:r>
              <a:rPr lang="en-US" spc="-5" dirty="0">
                <a:latin typeface="Arial Narrow"/>
                <a:cs typeface="Arial Narrow"/>
              </a:rPr>
              <a:t>(e.g. </a:t>
            </a:r>
            <a:r>
              <a:rPr lang="en-US" dirty="0">
                <a:latin typeface="Arial Narrow"/>
                <a:cs typeface="Arial Narrow"/>
              </a:rPr>
              <a:t>2, 4, etc.) </a:t>
            </a:r>
            <a:r>
              <a:rPr lang="en-US" spc="-5" dirty="0">
                <a:latin typeface="Arial Narrow"/>
                <a:cs typeface="Arial Narrow"/>
              </a:rPr>
              <a:t>frequency </a:t>
            </a:r>
            <a:r>
              <a:rPr lang="en-US" dirty="0">
                <a:latin typeface="Arial Narrow"/>
                <a:cs typeface="Arial Narrow"/>
              </a:rPr>
              <a:t>jumps in </a:t>
            </a:r>
            <a:r>
              <a:rPr lang="en-US" dirty="0" err="1">
                <a:latin typeface="Arial Narrow"/>
                <a:cs typeface="Arial Narrow"/>
              </a:rPr>
              <a:t>linac</a:t>
            </a:r>
            <a:r>
              <a:rPr lang="en-US" spc="-8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RF</a:t>
            </a:r>
          </a:p>
        </p:txBody>
      </p:sp>
      <p:sp>
        <p:nvSpPr>
          <p:cNvPr id="18" name="object 2"/>
          <p:cNvSpPr/>
          <p:nvPr/>
        </p:nvSpPr>
        <p:spPr>
          <a:xfrm>
            <a:off x="3154273" y="2892880"/>
            <a:ext cx="5659525" cy="3471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"/>
          <p:cNvSpPr/>
          <p:nvPr/>
        </p:nvSpPr>
        <p:spPr>
          <a:xfrm>
            <a:off x="3061037" y="2870200"/>
            <a:ext cx="5874661" cy="3602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"/>
          <p:cNvSpPr/>
          <p:nvPr/>
        </p:nvSpPr>
        <p:spPr>
          <a:xfrm>
            <a:off x="3250011" y="2921921"/>
            <a:ext cx="5577569" cy="3509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 txBox="1"/>
          <p:nvPr/>
        </p:nvSpPr>
        <p:spPr>
          <a:xfrm>
            <a:off x="2779692" y="3439682"/>
            <a:ext cx="366395" cy="1871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dirty="0">
                <a:latin typeface="Arial"/>
                <a:cs typeface="Arial"/>
              </a:rPr>
              <a:t>Field in cavity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8"/>
          <p:cNvSpPr txBox="1"/>
          <p:nvPr/>
        </p:nvSpPr>
        <p:spPr>
          <a:xfrm>
            <a:off x="5615940" y="6443800"/>
            <a:ext cx="69151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9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5316759" y="2909139"/>
            <a:ext cx="69088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aseline="2314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3600" spc="247" baseline="2314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3x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10"/>
          <p:cNvSpPr txBox="1"/>
          <p:nvPr/>
        </p:nvSpPr>
        <p:spPr>
          <a:xfrm>
            <a:off x="3710939" y="3004600"/>
            <a:ext cx="798830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0">
              <a:lnSpc>
                <a:spcPts val="2039"/>
              </a:lnSpc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1x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039"/>
              </a:lnSpc>
            </a:pPr>
            <a:r>
              <a:rPr sz="3600" baseline="-16203" dirty="0">
                <a:latin typeface="Arial"/>
                <a:cs typeface="Arial"/>
              </a:rPr>
              <a:t>H</a:t>
            </a:r>
            <a:r>
              <a:rPr sz="1600" dirty="0">
                <a:latin typeface="Arial"/>
                <a:cs typeface="Arial"/>
              </a:rPr>
              <a:t>−</a:t>
            </a:r>
          </a:p>
        </p:txBody>
      </p:sp>
      <p:sp>
        <p:nvSpPr>
          <p:cNvPr id="25" name="object 11"/>
          <p:cNvSpPr/>
          <p:nvPr/>
        </p:nvSpPr>
        <p:spPr>
          <a:xfrm>
            <a:off x="3632200" y="312148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599"/>
                </a:moveTo>
                <a:lnTo>
                  <a:pt x="4644" y="182529"/>
                </a:lnTo>
                <a:lnTo>
                  <a:pt x="17964" y="139618"/>
                </a:lnTo>
                <a:lnTo>
                  <a:pt x="39041" y="100787"/>
                </a:lnTo>
                <a:lnTo>
                  <a:pt x="66955" y="66955"/>
                </a:lnTo>
                <a:lnTo>
                  <a:pt x="100787" y="39041"/>
                </a:lnTo>
                <a:lnTo>
                  <a:pt x="139618" y="17964"/>
                </a:lnTo>
                <a:lnTo>
                  <a:pt x="182529" y="4644"/>
                </a:lnTo>
                <a:lnTo>
                  <a:pt x="228600" y="0"/>
                </a:lnTo>
                <a:lnTo>
                  <a:pt x="274670" y="4644"/>
                </a:lnTo>
                <a:lnTo>
                  <a:pt x="317581" y="17964"/>
                </a:lnTo>
                <a:lnTo>
                  <a:pt x="356412" y="39041"/>
                </a:lnTo>
                <a:lnTo>
                  <a:pt x="390244" y="66955"/>
                </a:lnTo>
                <a:lnTo>
                  <a:pt x="418158" y="100787"/>
                </a:lnTo>
                <a:lnTo>
                  <a:pt x="439235" y="139618"/>
                </a:lnTo>
                <a:lnTo>
                  <a:pt x="452555" y="182529"/>
                </a:lnTo>
                <a:lnTo>
                  <a:pt x="457199" y="228599"/>
                </a:lnTo>
                <a:lnTo>
                  <a:pt x="452555" y="274670"/>
                </a:lnTo>
                <a:lnTo>
                  <a:pt x="439235" y="317581"/>
                </a:lnTo>
                <a:lnTo>
                  <a:pt x="418158" y="356412"/>
                </a:lnTo>
                <a:lnTo>
                  <a:pt x="390244" y="390244"/>
                </a:lnTo>
                <a:lnTo>
                  <a:pt x="356412" y="418158"/>
                </a:lnTo>
                <a:lnTo>
                  <a:pt x="317581" y="439235"/>
                </a:lnTo>
                <a:lnTo>
                  <a:pt x="274670" y="452555"/>
                </a:lnTo>
                <a:lnTo>
                  <a:pt x="228600" y="457199"/>
                </a:lnTo>
                <a:lnTo>
                  <a:pt x="182529" y="452555"/>
                </a:lnTo>
                <a:lnTo>
                  <a:pt x="139618" y="439235"/>
                </a:lnTo>
                <a:lnTo>
                  <a:pt x="100787" y="418158"/>
                </a:lnTo>
                <a:lnTo>
                  <a:pt x="66955" y="390244"/>
                </a:lnTo>
                <a:lnTo>
                  <a:pt x="39041" y="356412"/>
                </a:lnTo>
                <a:lnTo>
                  <a:pt x="17964" y="317581"/>
                </a:lnTo>
                <a:lnTo>
                  <a:pt x="4644" y="274670"/>
                </a:lnTo>
                <a:lnTo>
                  <a:pt x="0" y="228599"/>
                </a:lnTo>
                <a:close/>
              </a:path>
            </a:pathLst>
          </a:custGeom>
          <a:ln w="28574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2"/>
          <p:cNvSpPr txBox="1"/>
          <p:nvPr/>
        </p:nvSpPr>
        <p:spPr>
          <a:xfrm>
            <a:off x="6301738" y="3157599"/>
            <a:ext cx="36449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aseline="-16203" dirty="0">
                <a:latin typeface="Arial"/>
                <a:cs typeface="Arial"/>
              </a:rPr>
              <a:t>H</a:t>
            </a:r>
            <a:r>
              <a:rPr sz="1600" dirty="0">
                <a:latin typeface="Arial"/>
                <a:cs typeface="Arial"/>
              </a:rPr>
              <a:t>−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13"/>
          <p:cNvSpPr/>
          <p:nvPr/>
        </p:nvSpPr>
        <p:spPr>
          <a:xfrm>
            <a:off x="6222998" y="319768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599"/>
                </a:moveTo>
                <a:lnTo>
                  <a:pt x="4644" y="182529"/>
                </a:lnTo>
                <a:lnTo>
                  <a:pt x="17964" y="139618"/>
                </a:lnTo>
                <a:lnTo>
                  <a:pt x="39041" y="100787"/>
                </a:lnTo>
                <a:lnTo>
                  <a:pt x="66955" y="66955"/>
                </a:lnTo>
                <a:lnTo>
                  <a:pt x="100787" y="39041"/>
                </a:lnTo>
                <a:lnTo>
                  <a:pt x="139618" y="17964"/>
                </a:lnTo>
                <a:lnTo>
                  <a:pt x="182529" y="4644"/>
                </a:lnTo>
                <a:lnTo>
                  <a:pt x="228599" y="0"/>
                </a:lnTo>
                <a:lnTo>
                  <a:pt x="274670" y="4644"/>
                </a:lnTo>
                <a:lnTo>
                  <a:pt x="317581" y="17964"/>
                </a:lnTo>
                <a:lnTo>
                  <a:pt x="356412" y="39041"/>
                </a:lnTo>
                <a:lnTo>
                  <a:pt x="390244" y="66955"/>
                </a:lnTo>
                <a:lnTo>
                  <a:pt x="418158" y="100787"/>
                </a:lnTo>
                <a:lnTo>
                  <a:pt x="439235" y="139618"/>
                </a:lnTo>
                <a:lnTo>
                  <a:pt x="452555" y="182529"/>
                </a:lnTo>
                <a:lnTo>
                  <a:pt x="457199" y="228599"/>
                </a:lnTo>
                <a:lnTo>
                  <a:pt x="452555" y="274670"/>
                </a:lnTo>
                <a:lnTo>
                  <a:pt x="439235" y="317581"/>
                </a:lnTo>
                <a:lnTo>
                  <a:pt x="418158" y="356412"/>
                </a:lnTo>
                <a:lnTo>
                  <a:pt x="390244" y="390244"/>
                </a:lnTo>
                <a:lnTo>
                  <a:pt x="356412" y="418158"/>
                </a:lnTo>
                <a:lnTo>
                  <a:pt x="317581" y="439235"/>
                </a:lnTo>
                <a:lnTo>
                  <a:pt x="274670" y="452555"/>
                </a:lnTo>
                <a:lnTo>
                  <a:pt x="228599" y="457199"/>
                </a:lnTo>
                <a:lnTo>
                  <a:pt x="182529" y="452555"/>
                </a:lnTo>
                <a:lnTo>
                  <a:pt x="139618" y="439235"/>
                </a:lnTo>
                <a:lnTo>
                  <a:pt x="100787" y="418158"/>
                </a:lnTo>
                <a:lnTo>
                  <a:pt x="66955" y="390244"/>
                </a:lnTo>
                <a:lnTo>
                  <a:pt x="39041" y="356412"/>
                </a:lnTo>
                <a:lnTo>
                  <a:pt x="17964" y="317581"/>
                </a:lnTo>
                <a:lnTo>
                  <a:pt x="4644" y="274670"/>
                </a:lnTo>
                <a:lnTo>
                  <a:pt x="0" y="228599"/>
                </a:lnTo>
                <a:close/>
              </a:path>
            </a:pathLst>
          </a:custGeom>
          <a:ln w="28574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/>
          <p:cNvSpPr txBox="1"/>
          <p:nvPr/>
        </p:nvSpPr>
        <p:spPr>
          <a:xfrm>
            <a:off x="7520938" y="5443600"/>
            <a:ext cx="36449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aseline="-16203" dirty="0">
                <a:latin typeface="Arial"/>
                <a:cs typeface="Arial"/>
              </a:rPr>
              <a:t>H</a:t>
            </a:r>
            <a:r>
              <a:rPr sz="1600" dirty="0"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15"/>
          <p:cNvSpPr/>
          <p:nvPr/>
        </p:nvSpPr>
        <p:spPr>
          <a:xfrm>
            <a:off x="7442198" y="548368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599"/>
                </a:moveTo>
                <a:lnTo>
                  <a:pt x="4644" y="182529"/>
                </a:lnTo>
                <a:lnTo>
                  <a:pt x="17964" y="139618"/>
                </a:lnTo>
                <a:lnTo>
                  <a:pt x="39041" y="100787"/>
                </a:lnTo>
                <a:lnTo>
                  <a:pt x="66955" y="66955"/>
                </a:lnTo>
                <a:lnTo>
                  <a:pt x="100787" y="39041"/>
                </a:lnTo>
                <a:lnTo>
                  <a:pt x="139618" y="17964"/>
                </a:lnTo>
                <a:lnTo>
                  <a:pt x="182529" y="4644"/>
                </a:lnTo>
                <a:lnTo>
                  <a:pt x="228599" y="0"/>
                </a:lnTo>
                <a:lnTo>
                  <a:pt x="274670" y="4644"/>
                </a:lnTo>
                <a:lnTo>
                  <a:pt x="317581" y="17964"/>
                </a:lnTo>
                <a:lnTo>
                  <a:pt x="356412" y="39041"/>
                </a:lnTo>
                <a:lnTo>
                  <a:pt x="390244" y="66955"/>
                </a:lnTo>
                <a:lnTo>
                  <a:pt x="418158" y="100787"/>
                </a:lnTo>
                <a:lnTo>
                  <a:pt x="439235" y="139618"/>
                </a:lnTo>
                <a:lnTo>
                  <a:pt x="452555" y="182529"/>
                </a:lnTo>
                <a:lnTo>
                  <a:pt x="457200" y="228599"/>
                </a:lnTo>
                <a:lnTo>
                  <a:pt x="452555" y="274670"/>
                </a:lnTo>
                <a:lnTo>
                  <a:pt x="439235" y="317581"/>
                </a:lnTo>
                <a:lnTo>
                  <a:pt x="418158" y="356412"/>
                </a:lnTo>
                <a:lnTo>
                  <a:pt x="390244" y="390244"/>
                </a:lnTo>
                <a:lnTo>
                  <a:pt x="356412" y="418158"/>
                </a:lnTo>
                <a:lnTo>
                  <a:pt x="317581" y="439235"/>
                </a:lnTo>
                <a:lnTo>
                  <a:pt x="274670" y="452555"/>
                </a:lnTo>
                <a:lnTo>
                  <a:pt x="228599" y="457199"/>
                </a:lnTo>
                <a:lnTo>
                  <a:pt x="182529" y="452555"/>
                </a:lnTo>
                <a:lnTo>
                  <a:pt x="139618" y="439235"/>
                </a:lnTo>
                <a:lnTo>
                  <a:pt x="100787" y="418158"/>
                </a:lnTo>
                <a:lnTo>
                  <a:pt x="66955" y="390244"/>
                </a:lnTo>
                <a:lnTo>
                  <a:pt x="39041" y="356412"/>
                </a:lnTo>
                <a:lnTo>
                  <a:pt x="17964" y="317581"/>
                </a:lnTo>
                <a:lnTo>
                  <a:pt x="4644" y="274670"/>
                </a:lnTo>
                <a:lnTo>
                  <a:pt x="0" y="228599"/>
                </a:lnTo>
                <a:close/>
              </a:path>
            </a:pathLst>
          </a:custGeom>
          <a:ln w="28574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6"/>
          <p:cNvSpPr txBox="1"/>
          <p:nvPr/>
        </p:nvSpPr>
        <p:spPr>
          <a:xfrm>
            <a:off x="4930140" y="5519800"/>
            <a:ext cx="36449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aseline="-16203" dirty="0">
                <a:latin typeface="Arial"/>
                <a:cs typeface="Arial"/>
              </a:rPr>
              <a:t>H</a:t>
            </a:r>
            <a:r>
              <a:rPr sz="1600" dirty="0"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17"/>
          <p:cNvSpPr/>
          <p:nvPr/>
        </p:nvSpPr>
        <p:spPr>
          <a:xfrm>
            <a:off x="4851400" y="555988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29"/>
                </a:lnTo>
                <a:lnTo>
                  <a:pt x="17964" y="139618"/>
                </a:lnTo>
                <a:lnTo>
                  <a:pt x="39041" y="100787"/>
                </a:lnTo>
                <a:lnTo>
                  <a:pt x="66955" y="66955"/>
                </a:lnTo>
                <a:lnTo>
                  <a:pt x="100787" y="39041"/>
                </a:lnTo>
                <a:lnTo>
                  <a:pt x="139618" y="17964"/>
                </a:lnTo>
                <a:lnTo>
                  <a:pt x="182529" y="4644"/>
                </a:lnTo>
                <a:lnTo>
                  <a:pt x="228600" y="0"/>
                </a:lnTo>
                <a:lnTo>
                  <a:pt x="274670" y="4644"/>
                </a:lnTo>
                <a:lnTo>
                  <a:pt x="317581" y="17964"/>
                </a:lnTo>
                <a:lnTo>
                  <a:pt x="356412" y="39041"/>
                </a:lnTo>
                <a:lnTo>
                  <a:pt x="390244" y="66955"/>
                </a:lnTo>
                <a:lnTo>
                  <a:pt x="418158" y="100787"/>
                </a:lnTo>
                <a:lnTo>
                  <a:pt x="439235" y="139618"/>
                </a:lnTo>
                <a:lnTo>
                  <a:pt x="452555" y="182529"/>
                </a:lnTo>
                <a:lnTo>
                  <a:pt x="457199" y="228600"/>
                </a:lnTo>
                <a:lnTo>
                  <a:pt x="452555" y="274670"/>
                </a:lnTo>
                <a:lnTo>
                  <a:pt x="439235" y="317581"/>
                </a:lnTo>
                <a:lnTo>
                  <a:pt x="418158" y="356412"/>
                </a:lnTo>
                <a:lnTo>
                  <a:pt x="390244" y="390244"/>
                </a:lnTo>
                <a:lnTo>
                  <a:pt x="356412" y="418158"/>
                </a:lnTo>
                <a:lnTo>
                  <a:pt x="317581" y="439235"/>
                </a:lnTo>
                <a:lnTo>
                  <a:pt x="274670" y="452555"/>
                </a:lnTo>
                <a:lnTo>
                  <a:pt x="228600" y="457199"/>
                </a:lnTo>
                <a:lnTo>
                  <a:pt x="182529" y="452555"/>
                </a:lnTo>
                <a:lnTo>
                  <a:pt x="139618" y="439235"/>
                </a:lnTo>
                <a:lnTo>
                  <a:pt x="100787" y="418158"/>
                </a:lnTo>
                <a:lnTo>
                  <a:pt x="66955" y="390244"/>
                </a:lnTo>
                <a:lnTo>
                  <a:pt x="39041" y="356412"/>
                </a:lnTo>
                <a:lnTo>
                  <a:pt x="17964" y="317581"/>
                </a:lnTo>
                <a:lnTo>
                  <a:pt x="4644" y="274670"/>
                </a:lnTo>
                <a:lnTo>
                  <a:pt x="0" y="228600"/>
                </a:lnTo>
                <a:close/>
              </a:path>
            </a:pathLst>
          </a:custGeom>
          <a:ln w="28574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322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25000" dirty="0">
                <a:solidFill>
                  <a:srgbClr val="007D4A"/>
                </a:solidFill>
              </a:rPr>
              <a:t>+</a:t>
            </a:r>
            <a:r>
              <a:rPr lang="en-US" spc="15" baseline="25000" dirty="0">
                <a:solidFill>
                  <a:srgbClr val="007D4A"/>
                </a:solidFill>
              </a:rPr>
              <a:t> </a:t>
            </a:r>
            <a:r>
              <a:rPr lang="en-US" spc="5" dirty="0"/>
              <a:t>capture </a:t>
            </a:r>
            <a:r>
              <a:rPr lang="en-US" dirty="0"/>
              <a:t>and </a:t>
            </a:r>
            <a:r>
              <a:rPr lang="en-US" spc="-5" dirty="0"/>
              <a:t>acceleration</a:t>
            </a:r>
            <a:r>
              <a:rPr lang="en-US" spc="-20" dirty="0"/>
              <a:t> </a:t>
            </a:r>
            <a:r>
              <a:rPr lang="en-US" spc="-5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88" y="1040329"/>
            <a:ext cx="11369809" cy="404777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May be </a:t>
            </a:r>
            <a:r>
              <a:rPr lang="en-US" spc="-5" dirty="0">
                <a:latin typeface="Arial Narrow"/>
                <a:cs typeface="Arial Narrow"/>
              </a:rPr>
              <a:t>present </a:t>
            </a:r>
            <a:r>
              <a:rPr lang="en-US" dirty="0">
                <a:latin typeface="Arial Narrow"/>
                <a:cs typeface="Arial Narrow"/>
              </a:rPr>
              <a:t>to a small </a:t>
            </a:r>
            <a:r>
              <a:rPr lang="en-US" spc="-5" dirty="0">
                <a:latin typeface="Arial Narrow"/>
                <a:cs typeface="Arial Narrow"/>
              </a:rPr>
              <a:t>degree </a:t>
            </a:r>
            <a:r>
              <a:rPr lang="en-US" dirty="0">
                <a:latin typeface="Arial Narrow"/>
                <a:cs typeface="Arial Narrow"/>
              </a:rPr>
              <a:t>in the SNS</a:t>
            </a:r>
            <a:r>
              <a:rPr lang="en-US" spc="-75" dirty="0">
                <a:latin typeface="Arial Narrow"/>
                <a:cs typeface="Arial Narrow"/>
              </a:rPr>
              <a:t> </a:t>
            </a:r>
            <a:r>
              <a:rPr lang="en-US" dirty="0" err="1">
                <a:latin typeface="Arial Narrow"/>
                <a:cs typeface="Arial Narrow"/>
              </a:rPr>
              <a:t>linac</a:t>
            </a:r>
            <a:endParaRPr lang="en-US" dirty="0">
              <a:latin typeface="Arial Narrow"/>
              <a:cs typeface="Arial Narrow"/>
            </a:endParaRPr>
          </a:p>
          <a:p>
            <a:pPr marL="407987" lvl="1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See loss at 402.5 to 805 MHz </a:t>
            </a:r>
            <a:r>
              <a:rPr lang="en-US" spc="-5" dirty="0">
                <a:latin typeface="Arial Narrow"/>
                <a:cs typeface="Arial Narrow"/>
              </a:rPr>
              <a:t>frequency </a:t>
            </a:r>
            <a:r>
              <a:rPr lang="en-US" dirty="0">
                <a:latin typeface="Arial Narrow"/>
                <a:cs typeface="Arial Narrow"/>
              </a:rPr>
              <a:t>jump, but also expect</a:t>
            </a:r>
            <a:r>
              <a:rPr lang="en-US" spc="-21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loss due to the lattice </a:t>
            </a:r>
            <a:r>
              <a:rPr lang="en-US" spc="-5" dirty="0">
                <a:latin typeface="Arial Narrow"/>
                <a:cs typeface="Arial Narrow"/>
              </a:rPr>
              <a:t>transition. </a:t>
            </a:r>
            <a:r>
              <a:rPr lang="en-US" dirty="0">
                <a:latin typeface="Arial Narrow"/>
                <a:cs typeface="Arial Narrow"/>
              </a:rPr>
              <a:t>Not a </a:t>
            </a:r>
            <a:r>
              <a:rPr lang="en-US" spc="-5" dirty="0">
                <a:latin typeface="Arial Narrow"/>
                <a:cs typeface="Arial Narrow"/>
              </a:rPr>
              <a:t>problem </a:t>
            </a:r>
            <a:r>
              <a:rPr lang="en-US" dirty="0">
                <a:latin typeface="Arial Narrow"/>
                <a:cs typeface="Arial Narrow"/>
              </a:rPr>
              <a:t>for 1 MW</a:t>
            </a:r>
            <a:r>
              <a:rPr lang="en-US" spc="20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operations.</a:t>
            </a:r>
            <a:endParaRPr lang="en-US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n-US" dirty="0">
                <a:latin typeface="Arial Narrow"/>
                <a:cs typeface="Arial Narrow"/>
              </a:rPr>
              <a:t>Seen at </a:t>
            </a:r>
            <a:r>
              <a:rPr lang="en-US" spc="-25" dirty="0">
                <a:latin typeface="Arial Narrow"/>
                <a:cs typeface="Arial Narrow"/>
              </a:rPr>
              <a:t>J-PARC</a:t>
            </a:r>
            <a:r>
              <a:rPr lang="en-US" spc="-135" dirty="0">
                <a:latin typeface="Arial Narrow"/>
                <a:cs typeface="Arial Narrow"/>
              </a:rPr>
              <a:t> </a:t>
            </a:r>
            <a:r>
              <a:rPr lang="en-US" dirty="0" err="1">
                <a:latin typeface="Arial Narrow"/>
                <a:cs typeface="Arial Narrow"/>
              </a:rPr>
              <a:t>linac</a:t>
            </a:r>
            <a:endParaRPr lang="en-US" dirty="0">
              <a:latin typeface="Arial Narrow"/>
              <a:cs typeface="Arial Narrow"/>
            </a:endParaRPr>
          </a:p>
          <a:p>
            <a:pPr marL="407987" lvl="1">
              <a:lnSpc>
                <a:spcPct val="100000"/>
              </a:lnSpc>
              <a:spcBef>
                <a:spcPts val="1080"/>
              </a:spcBef>
            </a:pPr>
            <a:r>
              <a:rPr lang="en-US" spc="-5" dirty="0">
                <a:latin typeface="Arial Narrow"/>
                <a:cs typeface="Arial Narrow"/>
              </a:rPr>
              <a:t>Entire </a:t>
            </a:r>
            <a:r>
              <a:rPr lang="en-US" dirty="0" err="1">
                <a:latin typeface="Arial Narrow"/>
                <a:cs typeface="Arial Narrow"/>
              </a:rPr>
              <a:t>linac</a:t>
            </a:r>
            <a:r>
              <a:rPr lang="en-US" dirty="0">
                <a:latin typeface="Arial Narrow"/>
                <a:cs typeface="Arial Narrow"/>
              </a:rPr>
              <a:t> all at same </a:t>
            </a:r>
            <a:r>
              <a:rPr lang="en-US" spc="-5" dirty="0">
                <a:latin typeface="Arial Narrow"/>
                <a:cs typeface="Arial Narrow"/>
              </a:rPr>
              <a:t>frequency (until energy upgrade </a:t>
            </a:r>
            <a:r>
              <a:rPr lang="en-US" dirty="0">
                <a:latin typeface="Arial Narrow"/>
                <a:cs typeface="Arial Narrow"/>
              </a:rPr>
              <a:t>in 2013 –  2014, when new </a:t>
            </a:r>
            <a:r>
              <a:rPr lang="en-US" spc="-5" dirty="0">
                <a:latin typeface="Arial Narrow"/>
                <a:cs typeface="Arial Narrow"/>
              </a:rPr>
              <a:t>3</a:t>
            </a:r>
            <a:r>
              <a:rPr lang="en-US" spc="-7" baseline="24305" dirty="0">
                <a:latin typeface="Arial Narrow"/>
                <a:cs typeface="Arial Narrow"/>
              </a:rPr>
              <a:t>rd </a:t>
            </a:r>
            <a:r>
              <a:rPr lang="en-US" spc="-5" dirty="0">
                <a:latin typeface="Arial Narrow"/>
                <a:cs typeface="Arial Narrow"/>
              </a:rPr>
              <a:t>harmonic </a:t>
            </a:r>
            <a:r>
              <a:rPr lang="en-US" dirty="0">
                <a:latin typeface="Arial Narrow"/>
                <a:cs typeface="Arial Narrow"/>
              </a:rPr>
              <a:t>section was </a:t>
            </a:r>
            <a:r>
              <a:rPr lang="en-US" spc="-5" dirty="0">
                <a:latin typeface="Arial Narrow"/>
                <a:cs typeface="Arial Narrow"/>
              </a:rPr>
              <a:t>added), </a:t>
            </a:r>
            <a:r>
              <a:rPr lang="en-US" dirty="0">
                <a:latin typeface="Arial Narrow"/>
                <a:cs typeface="Arial Narrow"/>
              </a:rPr>
              <a:t>so </a:t>
            </a:r>
            <a:r>
              <a:rPr lang="en-US" spc="-5" dirty="0">
                <a:latin typeface="Arial Narrow"/>
                <a:cs typeface="Arial Narrow"/>
              </a:rPr>
              <a:t>H</a:t>
            </a:r>
            <a:r>
              <a:rPr lang="en-US" spc="-7" baseline="24305" dirty="0">
                <a:latin typeface="Arial Narrow"/>
                <a:cs typeface="Arial Narrow"/>
              </a:rPr>
              <a:t>+ </a:t>
            </a:r>
            <a:r>
              <a:rPr lang="en-US" dirty="0">
                <a:latin typeface="Arial Narrow"/>
                <a:cs typeface="Arial Narrow"/>
              </a:rPr>
              <a:t>was  </a:t>
            </a:r>
            <a:r>
              <a:rPr lang="en-US" spc="-5" dirty="0">
                <a:latin typeface="Arial Narrow"/>
                <a:cs typeface="Arial Narrow"/>
              </a:rPr>
              <a:t>accelerated </a:t>
            </a:r>
            <a:r>
              <a:rPr lang="en-US" dirty="0">
                <a:latin typeface="Arial Narrow"/>
                <a:cs typeface="Arial Narrow"/>
              </a:rPr>
              <a:t>and </a:t>
            </a:r>
            <a:r>
              <a:rPr lang="en-US" spc="-5" dirty="0">
                <a:latin typeface="Arial Narrow"/>
                <a:cs typeface="Arial Narrow"/>
              </a:rPr>
              <a:t>transported </a:t>
            </a:r>
            <a:r>
              <a:rPr lang="en-US" dirty="0">
                <a:latin typeface="Arial Narrow"/>
                <a:cs typeface="Arial Narrow"/>
              </a:rPr>
              <a:t>to the end of the </a:t>
            </a:r>
            <a:r>
              <a:rPr lang="en-US" dirty="0" err="1">
                <a:latin typeface="Arial Narrow"/>
                <a:cs typeface="Arial Narrow"/>
              </a:rPr>
              <a:t>linac</a:t>
            </a:r>
            <a:r>
              <a:rPr lang="en-US" dirty="0">
                <a:latin typeface="Arial Narrow"/>
                <a:cs typeface="Arial Narrow"/>
              </a:rPr>
              <a:t>, and lost in </a:t>
            </a:r>
            <a:r>
              <a:rPr lang="en-US" spc="-5" dirty="0">
                <a:latin typeface="Arial Narrow"/>
                <a:cs typeface="Arial Narrow"/>
              </a:rPr>
              <a:t>arc  </a:t>
            </a:r>
            <a:r>
              <a:rPr lang="en-US" dirty="0">
                <a:latin typeface="Arial Narrow"/>
                <a:cs typeface="Arial Narrow"/>
              </a:rPr>
              <a:t>leading to</a:t>
            </a:r>
            <a:r>
              <a:rPr lang="en-US" spc="-85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ring</a:t>
            </a:r>
          </a:p>
          <a:p>
            <a:pPr marL="407987" lvl="1">
              <a:lnSpc>
                <a:spcPct val="100000"/>
              </a:lnSpc>
              <a:spcBef>
                <a:spcPts val="1080"/>
              </a:spcBef>
            </a:pPr>
            <a:r>
              <a:rPr lang="en-US" spc="-5" dirty="0">
                <a:latin typeface="Arial Narrow"/>
                <a:cs typeface="Arial Narrow"/>
              </a:rPr>
              <a:t>Cured </a:t>
            </a:r>
            <a:r>
              <a:rPr lang="en-US" dirty="0">
                <a:latin typeface="Arial Narrow"/>
                <a:cs typeface="Arial Narrow"/>
              </a:rPr>
              <a:t>by adding chicane magnets in</a:t>
            </a:r>
            <a:r>
              <a:rPr lang="en-US" spc="-21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MEBT</a:t>
            </a: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lang="en-US" dirty="0">
                <a:latin typeface="Arial Narrow"/>
                <a:cs typeface="Arial Narrow"/>
              </a:rPr>
              <a:t>Seen at</a:t>
            </a:r>
            <a:r>
              <a:rPr lang="en-US" spc="-13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LANSCE</a:t>
            </a:r>
            <a:endParaRPr lang="en-US" dirty="0">
              <a:solidFill>
                <a:srgbClr val="006C3A"/>
              </a:solidFill>
              <a:latin typeface="Arial"/>
              <a:cs typeface="Arial"/>
            </a:endParaRPr>
          </a:p>
          <a:p>
            <a:pPr marL="407987" lvl="1">
              <a:lnSpc>
                <a:spcPct val="100000"/>
              </a:lnSpc>
              <a:spcBef>
                <a:spcPts val="1120"/>
              </a:spcBef>
            </a:pPr>
            <a:r>
              <a:rPr lang="en-US" dirty="0">
                <a:latin typeface="Arial Narrow"/>
                <a:cs typeface="Arial Narrow"/>
              </a:rPr>
              <a:t>Significant </a:t>
            </a:r>
            <a:r>
              <a:rPr lang="en-US" spc="-5" dirty="0">
                <a:latin typeface="Arial Narrow"/>
                <a:cs typeface="Arial Narrow"/>
              </a:rPr>
              <a:t>source </a:t>
            </a:r>
            <a:r>
              <a:rPr lang="en-US" dirty="0">
                <a:latin typeface="Arial Narrow"/>
                <a:cs typeface="Arial Narrow"/>
              </a:rPr>
              <a:t>of beam loss if </a:t>
            </a:r>
            <a:r>
              <a:rPr lang="en-US" spc="-5" dirty="0">
                <a:latin typeface="Arial Narrow"/>
                <a:cs typeface="Arial Narrow"/>
              </a:rPr>
              <a:t>there </a:t>
            </a:r>
            <a:r>
              <a:rPr lang="en-US" dirty="0">
                <a:latin typeface="Arial Narrow"/>
                <a:cs typeface="Arial Narrow"/>
              </a:rPr>
              <a:t>is a vacuum leak in</a:t>
            </a:r>
            <a:r>
              <a:rPr lang="en-US" spc="-20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the  LEBT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4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Intra-beam </a:t>
            </a:r>
            <a:r>
              <a:rPr lang="en-US" spc="-5" dirty="0"/>
              <a:t>stripping </a:t>
            </a:r>
            <a:r>
              <a:rPr lang="en-US" spc="-30" dirty="0"/>
              <a:t>at</a:t>
            </a:r>
            <a:r>
              <a:rPr lang="en-US" spc="-25" dirty="0"/>
              <a:t> </a:t>
            </a:r>
            <a:r>
              <a:rPr lang="en-US" dirty="0"/>
              <a:t>SNS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72" y="989529"/>
            <a:ext cx="6050845" cy="40477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This is the dominant </a:t>
            </a:r>
            <a:r>
              <a:rPr lang="en-US" spc="-5" dirty="0">
                <a:latin typeface="Arial Narrow"/>
                <a:cs typeface="Arial Narrow"/>
              </a:rPr>
              <a:t>source </a:t>
            </a:r>
            <a:r>
              <a:rPr lang="en-US" dirty="0">
                <a:latin typeface="Arial Narrow"/>
                <a:cs typeface="Arial Narrow"/>
              </a:rPr>
              <a:t>of beam loss in the SNS</a:t>
            </a:r>
            <a:r>
              <a:rPr lang="en-US" spc="-11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SCL</a:t>
            </a:r>
          </a:p>
          <a:p>
            <a:pPr marL="241300" marR="307975" indent="-228600">
              <a:lnSpc>
                <a:spcPts val="2600"/>
              </a:lnSpc>
              <a:spcBef>
                <a:spcPts val="1340"/>
              </a:spcBef>
            </a:pPr>
            <a:r>
              <a:rPr lang="en-US" spc="-5" dirty="0">
                <a:latin typeface="Arial Narrow"/>
                <a:cs typeface="Arial Narrow"/>
              </a:rPr>
              <a:t>During </a:t>
            </a:r>
            <a:r>
              <a:rPr lang="en-US" dirty="0">
                <a:latin typeface="Arial Narrow"/>
                <a:cs typeface="Arial Narrow"/>
              </a:rPr>
              <a:t>the Oak Ridge SNS design phase, the beam loss in the</a:t>
            </a:r>
            <a:r>
              <a:rPr lang="en-US" spc="-10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SCL  was expected to be</a:t>
            </a:r>
            <a:r>
              <a:rPr lang="en-US" spc="-10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negligible</a:t>
            </a:r>
          </a:p>
          <a:p>
            <a:pPr marL="636587" marR="307975" lvl="1" indent="-228600">
              <a:lnSpc>
                <a:spcPts val="2600"/>
              </a:lnSpc>
              <a:spcBef>
                <a:spcPts val="1340"/>
              </a:spcBef>
            </a:pPr>
            <a:r>
              <a:rPr lang="en-US" sz="2000" dirty="0">
                <a:latin typeface="Arial Narrow"/>
                <a:cs typeface="Arial Narrow"/>
              </a:rPr>
              <a:t>Beam pipe aperture is about 10 times </a:t>
            </a:r>
            <a:r>
              <a:rPr lang="en-US" sz="2000" dirty="0" err="1">
                <a:latin typeface="Arial Narrow"/>
                <a:cs typeface="Arial Narrow"/>
              </a:rPr>
              <a:t>rms</a:t>
            </a:r>
            <a:r>
              <a:rPr lang="en-US" sz="2000" dirty="0">
                <a:latin typeface="Arial Narrow"/>
                <a:cs typeface="Arial Narrow"/>
              </a:rPr>
              <a:t> beam size (76 mm), much larger than  upstream warm </a:t>
            </a:r>
            <a:r>
              <a:rPr lang="en-US" sz="2000" dirty="0" err="1">
                <a:latin typeface="Arial Narrow"/>
                <a:cs typeface="Arial Narrow"/>
              </a:rPr>
              <a:t>linac</a:t>
            </a:r>
            <a:r>
              <a:rPr lang="en-US" sz="2000" dirty="0">
                <a:latin typeface="Arial Narrow"/>
                <a:cs typeface="Arial Narrow"/>
              </a:rPr>
              <a:t> (30</a:t>
            </a:r>
            <a:r>
              <a:rPr lang="en-US" sz="2000" spc="-100" dirty="0">
                <a:latin typeface="Arial Narrow"/>
                <a:cs typeface="Arial Narrow"/>
              </a:rPr>
              <a:t> </a:t>
            </a:r>
            <a:r>
              <a:rPr lang="en-US" sz="2000" dirty="0">
                <a:latin typeface="Arial Narrow"/>
                <a:cs typeface="Arial Narrow"/>
              </a:rPr>
              <a:t>mm)</a:t>
            </a:r>
          </a:p>
          <a:p>
            <a:pPr marL="636587" marR="307975" lvl="1" indent="-228600">
              <a:lnSpc>
                <a:spcPts val="2600"/>
              </a:lnSpc>
              <a:spcBef>
                <a:spcPts val="1340"/>
              </a:spcBef>
            </a:pPr>
            <a:r>
              <a:rPr lang="en-US" sz="2000" spc="-25" dirty="0">
                <a:latin typeface="Arial Narrow"/>
                <a:cs typeface="Arial Narrow"/>
              </a:rPr>
              <a:t>Vacuum </a:t>
            </a:r>
            <a:r>
              <a:rPr lang="en-US" sz="2000" dirty="0">
                <a:latin typeface="Arial Narrow"/>
                <a:cs typeface="Arial Narrow"/>
              </a:rPr>
              <a:t>pressure very low due to  cryogenic</a:t>
            </a:r>
            <a:r>
              <a:rPr lang="en-US" sz="2000" spc="-100" dirty="0">
                <a:latin typeface="Arial Narrow"/>
                <a:cs typeface="Arial Narrow"/>
              </a:rPr>
              <a:t> </a:t>
            </a:r>
            <a:r>
              <a:rPr lang="en-US" sz="2000" dirty="0">
                <a:latin typeface="Arial Narrow"/>
                <a:cs typeface="Arial Narrow"/>
              </a:rPr>
              <a:t>pumping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718" y="5448"/>
            <a:ext cx="5880100" cy="4470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44288" y="4885203"/>
            <a:ext cx="9841112" cy="154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53415" algn="just">
              <a:lnSpc>
                <a:spcPts val="2600"/>
              </a:lnSpc>
              <a:spcBef>
                <a:spcPts val="1440"/>
              </a:spcBef>
            </a:pPr>
            <a:r>
              <a:rPr lang="en-US" dirty="0">
                <a:latin typeface="Arial Narrow"/>
                <a:cs typeface="Arial Narrow"/>
              </a:rPr>
              <a:t>Found unexpected beam loss and activation</a:t>
            </a:r>
            <a:r>
              <a:rPr lang="en-US" spc="-75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during </a:t>
            </a:r>
            <a:r>
              <a:rPr lang="en-US" dirty="0">
                <a:latin typeface="Arial Narrow"/>
                <a:cs typeface="Arial Narrow"/>
              </a:rPr>
              <a:t>the SNS power </a:t>
            </a:r>
            <a:r>
              <a:rPr lang="en-US" spc="-5" dirty="0">
                <a:latin typeface="Arial Narrow"/>
                <a:cs typeface="Arial Narrow"/>
              </a:rPr>
              <a:t>ramp</a:t>
            </a:r>
            <a:r>
              <a:rPr lang="en-US" spc="-9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up</a:t>
            </a:r>
          </a:p>
          <a:p>
            <a:pPr marR="167005">
              <a:lnSpc>
                <a:spcPts val="2600"/>
              </a:lnSpc>
              <a:spcBef>
                <a:spcPts val="1300"/>
              </a:spcBef>
            </a:pPr>
            <a:r>
              <a:rPr lang="en-US" dirty="0">
                <a:latin typeface="Arial Narrow"/>
                <a:cs typeface="Arial Narrow"/>
              </a:rPr>
              <a:t>Found losses much lower for quad </a:t>
            </a:r>
            <a:r>
              <a:rPr lang="en-US" spc="-5" dirty="0">
                <a:latin typeface="Arial Narrow"/>
                <a:cs typeface="Arial Narrow"/>
              </a:rPr>
              <a:t>gradients reduced </a:t>
            </a:r>
            <a:r>
              <a:rPr lang="en-US" dirty="0">
                <a:latin typeface="Arial Narrow"/>
                <a:cs typeface="Arial Narrow"/>
              </a:rPr>
              <a:t>by</a:t>
            </a:r>
            <a:r>
              <a:rPr lang="en-US" spc="-2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up to 40%. Also found</a:t>
            </a:r>
            <a:r>
              <a:rPr lang="en-US" spc="-21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that beam loss scales</a:t>
            </a:r>
            <a:r>
              <a:rPr lang="en-US" spc="-10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with </a:t>
            </a:r>
            <a:r>
              <a:rPr lang="en-US" spc="-5" dirty="0">
                <a:latin typeface="Arial Narrow"/>
                <a:cs typeface="Arial Narrow"/>
              </a:rPr>
              <a:t>(peak </a:t>
            </a:r>
            <a:r>
              <a:rPr lang="en-US" dirty="0">
                <a:latin typeface="Arial Narrow"/>
                <a:cs typeface="Arial Narrow"/>
              </a:rPr>
              <a:t>beam</a:t>
            </a:r>
            <a:r>
              <a:rPr lang="en-US" spc="-40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current)</a:t>
            </a:r>
            <a:r>
              <a:rPr lang="en-US" spc="-7" baseline="24305" dirty="0">
                <a:latin typeface="Arial Narrow"/>
                <a:cs typeface="Arial Narrow"/>
              </a:rPr>
              <a:t>2</a:t>
            </a:r>
            <a:r>
              <a:rPr lang="en-US" spc="-5" dirty="0">
                <a:latin typeface="Arial Narrow"/>
                <a:cs typeface="Arial Narrow"/>
              </a:rPr>
              <a:t>.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2172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5" dirty="0"/>
              <a:t>Intra	</a:t>
            </a:r>
            <a:r>
              <a:rPr lang="en-US" dirty="0"/>
              <a:t>beam </a:t>
            </a:r>
            <a:r>
              <a:rPr lang="en-US" spc="-5" dirty="0"/>
              <a:t>stripping</a:t>
            </a:r>
            <a:r>
              <a:rPr lang="en-US" spc="-40" dirty="0"/>
              <a:t> </a:t>
            </a:r>
            <a:r>
              <a:rPr lang="en-US" spc="-5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913329"/>
            <a:ext cx="11369809" cy="1461571"/>
          </a:xfrm>
        </p:spPr>
        <p:txBody>
          <a:bodyPr/>
          <a:lstStyle/>
          <a:p>
            <a:pPr marL="240665" marR="278130" indent="-228600">
              <a:lnSpc>
                <a:spcPts val="2800"/>
              </a:lnSpc>
            </a:pPr>
            <a:r>
              <a:rPr lang="en-US" spc="-5" dirty="0">
                <a:latin typeface="Arial Narrow"/>
                <a:cs typeface="Arial Narrow"/>
              </a:rPr>
              <a:t>Observations </a:t>
            </a:r>
            <a:r>
              <a:rPr lang="en-US" dirty="0">
                <a:latin typeface="Arial Narrow"/>
                <a:cs typeface="Arial Narrow"/>
              </a:rPr>
              <a:t>consistent with </a:t>
            </a:r>
            <a:r>
              <a:rPr lang="en-US" spc="-5" dirty="0" err="1">
                <a:latin typeface="Arial Narrow"/>
                <a:cs typeface="Arial Narrow"/>
              </a:rPr>
              <a:t>IBSt</a:t>
            </a:r>
            <a:r>
              <a:rPr lang="en-US" spc="-5" dirty="0">
                <a:latin typeface="Arial Narrow"/>
                <a:cs typeface="Arial Narrow"/>
              </a:rPr>
              <a:t>, </a:t>
            </a:r>
            <a:r>
              <a:rPr lang="en-US" dirty="0">
                <a:latin typeface="Arial Narrow"/>
                <a:cs typeface="Arial Narrow"/>
              </a:rPr>
              <a:t>simple  model calculation </a:t>
            </a:r>
            <a:r>
              <a:rPr lang="en-US" spc="-5" dirty="0">
                <a:latin typeface="Arial Narrow"/>
                <a:cs typeface="Arial Narrow"/>
              </a:rPr>
              <a:t>predicts correct</a:t>
            </a:r>
            <a:r>
              <a:rPr lang="en-US" spc="-4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magnitude*</a:t>
            </a: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lang="en-US" dirty="0">
                <a:latin typeface="Arial Narrow"/>
                <a:cs typeface="Arial Narrow"/>
              </a:rPr>
              <a:t>Best </a:t>
            </a:r>
            <a:r>
              <a:rPr lang="en-US" spc="-5" dirty="0">
                <a:latin typeface="Arial Narrow"/>
                <a:cs typeface="Arial Narrow"/>
              </a:rPr>
              <a:t>proof </a:t>
            </a:r>
            <a:r>
              <a:rPr lang="en-US" dirty="0">
                <a:latin typeface="Arial Narrow"/>
                <a:cs typeface="Arial Narrow"/>
              </a:rPr>
              <a:t>is to </a:t>
            </a:r>
            <a:r>
              <a:rPr lang="en-US" spc="-5" dirty="0">
                <a:latin typeface="Arial Narrow"/>
                <a:cs typeface="Arial Narrow"/>
              </a:rPr>
              <a:t>accelerate protons </a:t>
            </a:r>
            <a:r>
              <a:rPr lang="en-US" dirty="0">
                <a:latin typeface="Arial Narrow"/>
                <a:cs typeface="Arial Narrow"/>
              </a:rPr>
              <a:t>instead of</a:t>
            </a:r>
            <a:r>
              <a:rPr lang="en-US" spc="-190" dirty="0">
                <a:latin typeface="Arial Narrow"/>
                <a:cs typeface="Arial Narrow"/>
              </a:rPr>
              <a:t> </a:t>
            </a:r>
            <a:r>
              <a:rPr lang="en-US" spc="5" dirty="0">
                <a:latin typeface="Arial Narrow"/>
                <a:cs typeface="Arial Narrow"/>
              </a:rPr>
              <a:t>H</a:t>
            </a:r>
            <a:r>
              <a:rPr lang="en-US" spc="7" baseline="26143" dirty="0">
                <a:latin typeface="Arial Narrow"/>
                <a:cs typeface="Arial Narrow"/>
              </a:rPr>
              <a:t>−</a:t>
            </a:r>
            <a:endParaRPr lang="en-US" baseline="26143" dirty="0">
              <a:latin typeface="Arial Narrow"/>
              <a:cs typeface="Arial Narrow"/>
            </a:endParaRPr>
          </a:p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1147156" y="6073601"/>
            <a:ext cx="5095702" cy="29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2819" y="6201832"/>
            <a:ext cx="1038225" cy="0"/>
          </a:xfrm>
          <a:custGeom>
            <a:avLst/>
            <a:gdLst/>
            <a:ahLst/>
            <a:cxnLst/>
            <a:rect l="l" t="t" r="r" b="b"/>
            <a:pathLst>
              <a:path w="1038225">
                <a:moveTo>
                  <a:pt x="0" y="0"/>
                </a:moveTo>
                <a:lnTo>
                  <a:pt x="1037975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0604" y="6201832"/>
            <a:ext cx="1270635" cy="0"/>
          </a:xfrm>
          <a:custGeom>
            <a:avLst/>
            <a:gdLst/>
            <a:ahLst/>
            <a:cxnLst/>
            <a:rect l="l" t="t" r="r" b="b"/>
            <a:pathLst>
              <a:path w="1270635">
                <a:moveTo>
                  <a:pt x="0" y="0"/>
                </a:moveTo>
                <a:lnTo>
                  <a:pt x="1270195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5400" y="6142877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5" h="118109">
                <a:moveTo>
                  <a:pt x="101064" y="0"/>
                </a:moveTo>
                <a:lnTo>
                  <a:pt x="0" y="58954"/>
                </a:lnTo>
                <a:lnTo>
                  <a:pt x="101064" y="117908"/>
                </a:lnTo>
                <a:lnTo>
                  <a:pt x="108840" y="115861"/>
                </a:lnTo>
                <a:lnTo>
                  <a:pt x="115909" y="103744"/>
                </a:lnTo>
                <a:lnTo>
                  <a:pt x="113861" y="95968"/>
                </a:lnTo>
                <a:lnTo>
                  <a:pt x="50410" y="58954"/>
                </a:lnTo>
                <a:lnTo>
                  <a:pt x="113861" y="21940"/>
                </a:lnTo>
                <a:lnTo>
                  <a:pt x="115909" y="14163"/>
                </a:lnTo>
                <a:lnTo>
                  <a:pt x="108840" y="2046"/>
                </a:lnTo>
                <a:lnTo>
                  <a:pt x="101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80090" y="6142877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09">
                <a:moveTo>
                  <a:pt x="14843" y="0"/>
                </a:moveTo>
                <a:lnTo>
                  <a:pt x="7067" y="2046"/>
                </a:lnTo>
                <a:lnTo>
                  <a:pt x="0" y="14163"/>
                </a:lnTo>
                <a:lnTo>
                  <a:pt x="2045" y="21940"/>
                </a:lnTo>
                <a:lnTo>
                  <a:pt x="65498" y="58954"/>
                </a:lnTo>
                <a:lnTo>
                  <a:pt x="2045" y="95968"/>
                </a:lnTo>
                <a:lnTo>
                  <a:pt x="0" y="103744"/>
                </a:lnTo>
                <a:lnTo>
                  <a:pt x="7067" y="115861"/>
                </a:lnTo>
                <a:lnTo>
                  <a:pt x="14843" y="117908"/>
                </a:lnTo>
                <a:lnTo>
                  <a:pt x="115909" y="58954"/>
                </a:lnTo>
                <a:lnTo>
                  <a:pt x="148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/>
          <p:cNvSpPr/>
          <p:nvPr/>
        </p:nvSpPr>
        <p:spPr>
          <a:xfrm>
            <a:off x="762000" y="2349500"/>
            <a:ext cx="5410198" cy="3776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/>
          <p:nvPr/>
        </p:nvSpPr>
        <p:spPr>
          <a:xfrm>
            <a:off x="2590800" y="6034900"/>
            <a:ext cx="2442210" cy="307975"/>
          </a:xfrm>
          <a:custGeom>
            <a:avLst/>
            <a:gdLst/>
            <a:ahLst/>
            <a:cxnLst/>
            <a:rect l="l" t="t" r="r" b="b"/>
            <a:pathLst>
              <a:path w="2442210" h="307975">
                <a:moveTo>
                  <a:pt x="0" y="0"/>
                </a:moveTo>
                <a:lnTo>
                  <a:pt x="2442019" y="0"/>
                </a:lnTo>
                <a:lnTo>
                  <a:pt x="2442019" y="307777"/>
                </a:lnTo>
                <a:lnTo>
                  <a:pt x="0" y="3077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/>
          <p:cNvSpPr txBox="1"/>
          <p:nvPr/>
        </p:nvSpPr>
        <p:spPr>
          <a:xfrm>
            <a:off x="2669539" y="6034900"/>
            <a:ext cx="227076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Distance along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7696427" y="1474377"/>
            <a:ext cx="2979420" cy="93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r>
              <a:rPr sz="2000" dirty="0">
                <a:latin typeface="Helvetica"/>
                <a:cs typeface="Helvetica"/>
              </a:rPr>
              <a:t>  </a:t>
            </a:r>
            <a:r>
              <a:rPr sz="2000" b="1" dirty="0">
                <a:latin typeface="Arial"/>
                <a:cs typeface="Arial"/>
              </a:rPr>
              <a:t>Result: Proton losses  are ~20x less than </a:t>
            </a:r>
            <a:r>
              <a:rPr sz="2000" b="1" spc="5" dirty="0">
                <a:latin typeface="Arial"/>
                <a:cs typeface="Arial"/>
              </a:rPr>
              <a:t>H</a:t>
            </a:r>
            <a:r>
              <a:rPr sz="1950" b="1" spc="7" baseline="25641" dirty="0">
                <a:latin typeface="Arial"/>
                <a:cs typeface="Arial"/>
              </a:rPr>
              <a:t>−  </a:t>
            </a:r>
            <a:r>
              <a:rPr sz="2000" b="1" dirty="0">
                <a:latin typeface="Arial"/>
                <a:cs typeface="Arial"/>
              </a:rPr>
              <a:t>losses (but not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zero)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58" y="2718250"/>
            <a:ext cx="5261488" cy="30641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71658" y="5777247"/>
            <a:ext cx="23006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/>
              <a:t>Measured at 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6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39"/>
            <a:ext cx="11422261" cy="51090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rial Narrow"/>
                <a:cs typeface="Arial Narrow"/>
              </a:rPr>
              <a:t>Beam loss mechanisms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rial Narrow"/>
                <a:cs typeface="Arial Narrow"/>
              </a:rPr>
              <a:t>Focus on beam loss in</a:t>
            </a:r>
            <a:r>
              <a:rPr lang="en-US" sz="1800" spc="-240" dirty="0">
                <a:latin typeface="Arial Narrow"/>
                <a:cs typeface="Arial Narrow"/>
              </a:rPr>
              <a:t> </a:t>
            </a:r>
            <a:r>
              <a:rPr lang="en-US" sz="1800" dirty="0" err="1">
                <a:latin typeface="Arial Narrow"/>
                <a:cs typeface="Arial Narrow"/>
              </a:rPr>
              <a:t>linacs</a:t>
            </a:r>
            <a:endParaRPr lang="en-US" sz="1800" dirty="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rial Narrow"/>
                <a:cs typeface="Arial Narrow"/>
              </a:rPr>
              <a:t>Continuous beam loss </a:t>
            </a:r>
            <a:r>
              <a:rPr lang="en-US" sz="1800" spc="-5" dirty="0">
                <a:latin typeface="Arial Narrow"/>
                <a:cs typeface="Arial Narrow"/>
              </a:rPr>
              <a:t>(e.g. </a:t>
            </a:r>
            <a:r>
              <a:rPr lang="en-US" sz="1800" dirty="0">
                <a:latin typeface="Arial Narrow"/>
                <a:cs typeface="Arial Narrow"/>
              </a:rPr>
              <a:t>beam halo, </a:t>
            </a:r>
            <a:r>
              <a:rPr lang="en-US" sz="1800" spc="-5" dirty="0">
                <a:latin typeface="Arial Narrow"/>
                <a:cs typeface="Arial Narrow"/>
              </a:rPr>
              <a:t>residual </a:t>
            </a:r>
            <a:r>
              <a:rPr lang="en-US" sz="1800" dirty="0">
                <a:latin typeface="Arial Narrow"/>
                <a:cs typeface="Arial Narrow"/>
              </a:rPr>
              <a:t>gas, </a:t>
            </a:r>
            <a:r>
              <a:rPr lang="en-US" sz="1800" spc="-5" dirty="0" err="1">
                <a:latin typeface="Arial Narrow"/>
                <a:cs typeface="Arial Narrow"/>
              </a:rPr>
              <a:t>IBSt</a:t>
            </a:r>
            <a:r>
              <a:rPr lang="en-US" sz="1800" spc="-5" dirty="0">
                <a:latin typeface="Arial Narrow"/>
                <a:cs typeface="Arial Narrow"/>
              </a:rPr>
              <a:t>,</a:t>
            </a:r>
            <a:r>
              <a:rPr lang="en-US" sz="1800" spc="-175" dirty="0">
                <a:latin typeface="Arial Narrow"/>
                <a:cs typeface="Arial Narrow"/>
              </a:rPr>
              <a:t> </a:t>
            </a:r>
            <a:r>
              <a:rPr lang="en-US" sz="1800" dirty="0">
                <a:latin typeface="Arial Narrow"/>
                <a:cs typeface="Arial Narrow"/>
              </a:rPr>
              <a:t>…)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rial Narrow"/>
                <a:cs typeface="Arial Narrow"/>
              </a:rPr>
              <a:t>Occasional beam loss </a:t>
            </a:r>
            <a:r>
              <a:rPr lang="en-US" sz="1800" spc="-5" dirty="0">
                <a:latin typeface="Arial Narrow"/>
                <a:cs typeface="Arial Narrow"/>
              </a:rPr>
              <a:t>(e.g. </a:t>
            </a:r>
            <a:r>
              <a:rPr lang="en-US" sz="1800" dirty="0">
                <a:latin typeface="Arial Narrow"/>
                <a:cs typeface="Arial Narrow"/>
              </a:rPr>
              <a:t>equipment</a:t>
            </a:r>
            <a:r>
              <a:rPr lang="en-US" sz="1800" spc="-229" dirty="0">
                <a:latin typeface="Arial Narrow"/>
                <a:cs typeface="Arial Narrow"/>
              </a:rPr>
              <a:t> </a:t>
            </a:r>
            <a:r>
              <a:rPr lang="en-US" sz="1800" dirty="0">
                <a:latin typeface="Arial Narrow"/>
                <a:cs typeface="Arial Narrow"/>
              </a:rPr>
              <a:t>faults)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rial Narrow"/>
                <a:cs typeface="Arial Narrow"/>
              </a:rPr>
              <a:t>H</a:t>
            </a:r>
            <a:r>
              <a:rPr lang="en-US" sz="1800" baseline="24305" dirty="0">
                <a:latin typeface="Arial Narrow"/>
                <a:cs typeface="Arial Narrow"/>
              </a:rPr>
              <a:t>− </a:t>
            </a:r>
            <a:r>
              <a:rPr lang="en-US" sz="1800" dirty="0">
                <a:latin typeface="Arial Narrow"/>
                <a:cs typeface="Arial Narrow"/>
              </a:rPr>
              <a:t>vs H</a:t>
            </a:r>
            <a:r>
              <a:rPr lang="en-US" sz="1800" baseline="24305" dirty="0">
                <a:latin typeface="Arial Narrow"/>
                <a:cs typeface="Arial Narrow"/>
              </a:rPr>
              <a:t>+ </a:t>
            </a:r>
            <a:r>
              <a:rPr lang="en-US" sz="1800" dirty="0">
                <a:latin typeface="Arial Narrow"/>
                <a:cs typeface="Arial Narrow"/>
              </a:rPr>
              <a:t>beam loss</a:t>
            </a:r>
            <a:r>
              <a:rPr lang="en-US" sz="1800" spc="-245" dirty="0">
                <a:latin typeface="Arial Narrow"/>
                <a:cs typeface="Arial Narrow"/>
              </a:rPr>
              <a:t> </a:t>
            </a:r>
            <a:r>
              <a:rPr lang="en-US" sz="1800" dirty="0">
                <a:latin typeface="Arial Narrow"/>
                <a:cs typeface="Arial Narrow"/>
              </a:rPr>
              <a:t>mechanisms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 Narrow"/>
                <a:cs typeface="Arial Narrow"/>
              </a:rPr>
              <a:t>Beam loss mitigation</a:t>
            </a:r>
          </a:p>
          <a:p>
            <a:pPr lvl="1">
              <a:lnSpc>
                <a:spcPct val="100000"/>
              </a:lnSpc>
            </a:pPr>
            <a:r>
              <a:rPr lang="en-US" sz="1800" spc="-5" dirty="0">
                <a:latin typeface="Arial Narrow"/>
                <a:cs typeface="Arial Narrow"/>
              </a:rPr>
              <a:t>Scraping </a:t>
            </a:r>
            <a:r>
              <a:rPr lang="en-US" sz="1800" dirty="0">
                <a:latin typeface="Arial Narrow"/>
                <a:cs typeface="Arial Narrow"/>
              </a:rPr>
              <a:t>&amp;</a:t>
            </a:r>
            <a:r>
              <a:rPr lang="en-US" sz="1800" spc="-200" dirty="0">
                <a:latin typeface="Arial Narrow"/>
                <a:cs typeface="Arial Narrow"/>
              </a:rPr>
              <a:t> </a:t>
            </a:r>
            <a:r>
              <a:rPr lang="en-US" sz="1800" dirty="0">
                <a:latin typeface="Arial Narrow"/>
                <a:cs typeface="Arial Narrow"/>
              </a:rPr>
              <a:t>collimation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rial Narrow"/>
                <a:cs typeface="Arial Narrow"/>
              </a:rPr>
              <a:t>Equipment modifications </a:t>
            </a:r>
            <a:r>
              <a:rPr lang="en-US" sz="1800" spc="-5" dirty="0">
                <a:latin typeface="Arial Narrow"/>
                <a:cs typeface="Arial Narrow"/>
              </a:rPr>
              <a:t>(add </a:t>
            </a:r>
            <a:r>
              <a:rPr lang="en-US" sz="1800" dirty="0">
                <a:latin typeface="Arial Narrow"/>
                <a:cs typeface="Arial Narrow"/>
              </a:rPr>
              <a:t>vacuum pumps, add chicane,</a:t>
            </a:r>
            <a:r>
              <a:rPr lang="en-US" sz="1800" spc="-235" dirty="0">
                <a:latin typeface="Arial Narrow"/>
                <a:cs typeface="Arial Narrow"/>
              </a:rPr>
              <a:t> </a:t>
            </a:r>
            <a:r>
              <a:rPr lang="en-US" sz="1800" dirty="0">
                <a:latin typeface="Arial Narrow"/>
                <a:cs typeface="Arial Narrow"/>
              </a:rPr>
              <a:t>…)</a:t>
            </a:r>
          </a:p>
          <a:p>
            <a:pPr lvl="1">
              <a:lnSpc>
                <a:spcPct val="100000"/>
              </a:lnSpc>
            </a:pPr>
            <a:r>
              <a:rPr lang="en-US" sz="1800" spc="-15" dirty="0">
                <a:latin typeface="Arial Narrow"/>
                <a:cs typeface="Arial Narrow"/>
              </a:rPr>
              <a:t>Tuning</a:t>
            </a:r>
          </a:p>
          <a:p>
            <a:pPr lvl="1">
              <a:lnSpc>
                <a:spcPct val="100000"/>
              </a:lnSpc>
            </a:pPr>
            <a:r>
              <a:rPr lang="en-US" sz="1800" spc="-20" dirty="0">
                <a:latin typeface="Arial Narrow"/>
                <a:cs typeface="Arial Narrow"/>
              </a:rPr>
              <a:t>Track </a:t>
            </a:r>
            <a:r>
              <a:rPr lang="en-US" sz="1800" dirty="0">
                <a:latin typeface="Arial Narrow"/>
                <a:cs typeface="Arial Narrow"/>
              </a:rPr>
              <a:t>down the occasional equipment</a:t>
            </a:r>
            <a:r>
              <a:rPr lang="en-US" sz="1800" spc="-210" dirty="0">
                <a:latin typeface="Arial Narrow"/>
                <a:cs typeface="Arial Narrow"/>
              </a:rPr>
              <a:t> </a:t>
            </a:r>
            <a:r>
              <a:rPr lang="en-US" sz="1800" dirty="0">
                <a:latin typeface="Arial Narrow"/>
                <a:cs typeface="Arial Narrow"/>
              </a:rPr>
              <a:t>faults</a:t>
            </a:r>
          </a:p>
        </p:txBody>
      </p:sp>
    </p:spTree>
    <p:extLst>
      <p:ext uri="{BB962C8B-B14F-4D97-AF65-F5344CB8AC3E}">
        <p14:creationId xmlns:p14="http://schemas.microsoft.com/office/powerpoint/2010/main" val="3601294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IBSt</a:t>
            </a:r>
            <a:r>
              <a:rPr lang="en-US" spc="-5" dirty="0"/>
              <a:t> </a:t>
            </a:r>
            <a:r>
              <a:rPr lang="en-US" dirty="0"/>
              <a:t>– measurement</a:t>
            </a:r>
            <a:r>
              <a:rPr lang="en-US" spc="15" dirty="0"/>
              <a:t> </a:t>
            </a:r>
            <a:r>
              <a:rPr lang="en-US" spc="-5" dirty="0"/>
              <a:t>vs. </a:t>
            </a:r>
            <a:r>
              <a:rPr lang="en-US" spc="-10" dirty="0"/>
              <a:t>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040329"/>
            <a:ext cx="11057128" cy="2096571"/>
          </a:xfrm>
        </p:spPr>
        <p:txBody>
          <a:bodyPr/>
          <a:lstStyle/>
          <a:p>
            <a:pPr marL="241300" marR="5080" indent="-228600">
              <a:lnSpc>
                <a:spcPts val="2800"/>
              </a:lnSpc>
            </a:pPr>
            <a:r>
              <a:rPr lang="en-US" spc="-20" dirty="0">
                <a:latin typeface="Arial Narrow"/>
                <a:cs typeface="Arial Narrow"/>
              </a:rPr>
              <a:t>We </a:t>
            </a:r>
            <a:r>
              <a:rPr lang="en-US" spc="-5" dirty="0">
                <a:latin typeface="Arial Narrow"/>
                <a:cs typeface="Arial Narrow"/>
              </a:rPr>
              <a:t>calibrated </a:t>
            </a:r>
            <a:r>
              <a:rPr lang="en-US" dirty="0">
                <a:latin typeface="Arial Narrow"/>
                <a:cs typeface="Arial Narrow"/>
              </a:rPr>
              <a:t>the SCL BLM system by causing known</a:t>
            </a:r>
            <a:r>
              <a:rPr lang="en-US" spc="-29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amounts of beam loss using the laser </a:t>
            </a:r>
            <a:r>
              <a:rPr lang="en-US" spc="-5" dirty="0">
                <a:latin typeface="Arial Narrow"/>
                <a:cs typeface="Arial Narrow"/>
              </a:rPr>
              <a:t>profile </a:t>
            </a:r>
            <a:r>
              <a:rPr lang="en-US" dirty="0">
                <a:latin typeface="Arial Narrow"/>
                <a:cs typeface="Arial Narrow"/>
              </a:rPr>
              <a:t>monitor</a:t>
            </a:r>
            <a:r>
              <a:rPr lang="en-US" spc="-8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system</a:t>
            </a:r>
          </a:p>
          <a:p>
            <a:pPr marL="241300" marR="546100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Based on this </a:t>
            </a:r>
            <a:r>
              <a:rPr lang="en-US" spc="-5" dirty="0">
                <a:latin typeface="Arial Narrow"/>
                <a:cs typeface="Arial Narrow"/>
              </a:rPr>
              <a:t>calibration, </a:t>
            </a:r>
            <a:r>
              <a:rPr lang="en-US" dirty="0">
                <a:latin typeface="Arial Narrow"/>
                <a:cs typeface="Arial Narrow"/>
              </a:rPr>
              <a:t>and the beam loss signals</a:t>
            </a:r>
            <a:r>
              <a:rPr lang="en-US" spc="-204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during normal operation, </a:t>
            </a:r>
            <a:r>
              <a:rPr lang="en-US" dirty="0">
                <a:latin typeface="Arial Narrow"/>
                <a:cs typeface="Arial Narrow"/>
              </a:rPr>
              <a:t>we estimate a </a:t>
            </a:r>
            <a:r>
              <a:rPr lang="en-US" spc="-5" dirty="0">
                <a:latin typeface="Arial Narrow"/>
                <a:cs typeface="Arial Narrow"/>
              </a:rPr>
              <a:t>fractional </a:t>
            </a:r>
            <a:r>
              <a:rPr lang="en-US" dirty="0">
                <a:latin typeface="Arial Narrow"/>
                <a:cs typeface="Arial Narrow"/>
              </a:rPr>
              <a:t>loss</a:t>
            </a:r>
            <a:r>
              <a:rPr lang="en-US" spc="1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of </a:t>
            </a:r>
            <a:r>
              <a:rPr lang="en-US" spc="-5" dirty="0">
                <a:latin typeface="Arial Narrow"/>
                <a:cs typeface="Arial Narrow"/>
              </a:rPr>
              <a:t>(2 </a:t>
            </a:r>
            <a:r>
              <a:rPr lang="en-US" dirty="0">
                <a:latin typeface="Arial Narrow"/>
                <a:cs typeface="Arial Narrow"/>
              </a:rPr>
              <a:t>– 7)x10</a:t>
            </a:r>
            <a:r>
              <a:rPr lang="en-US" baseline="26143" dirty="0">
                <a:latin typeface="Arial Narrow"/>
                <a:cs typeface="Arial Narrow"/>
              </a:rPr>
              <a:t>-5 </a:t>
            </a:r>
            <a:r>
              <a:rPr lang="en-US" dirty="0">
                <a:latin typeface="Arial Narrow"/>
                <a:cs typeface="Arial Narrow"/>
              </a:rPr>
              <a:t>over the </a:t>
            </a:r>
            <a:r>
              <a:rPr lang="en-US" spc="-5" dirty="0">
                <a:latin typeface="Arial Narrow"/>
                <a:cs typeface="Arial Narrow"/>
              </a:rPr>
              <a:t>entire </a:t>
            </a:r>
            <a:r>
              <a:rPr lang="en-US" dirty="0">
                <a:latin typeface="Arial Narrow"/>
                <a:cs typeface="Arial Narrow"/>
              </a:rPr>
              <a:t>length of the</a:t>
            </a:r>
            <a:r>
              <a:rPr lang="en-US" spc="-18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SCL</a:t>
            </a:r>
          </a:p>
        </p:txBody>
      </p:sp>
      <p:sp>
        <p:nvSpPr>
          <p:cNvPr id="4" name="object 4"/>
          <p:cNvSpPr/>
          <p:nvPr/>
        </p:nvSpPr>
        <p:spPr>
          <a:xfrm>
            <a:off x="6707742" y="2857500"/>
            <a:ext cx="4995307" cy="3443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4288" y="3136900"/>
            <a:ext cx="636396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marR="546100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A </a:t>
            </a:r>
            <a:r>
              <a:rPr lang="en-US" spc="-5" dirty="0">
                <a:latin typeface="Arial Narrow"/>
                <a:cs typeface="Arial Narrow"/>
              </a:rPr>
              <a:t>rough </a:t>
            </a:r>
            <a:r>
              <a:rPr lang="en-US" dirty="0">
                <a:latin typeface="Arial Narrow"/>
                <a:cs typeface="Arial Narrow"/>
              </a:rPr>
              <a:t>calculation of the expected </a:t>
            </a:r>
            <a:r>
              <a:rPr lang="en-US" dirty="0" err="1">
                <a:latin typeface="Arial Narrow"/>
                <a:cs typeface="Arial Narrow"/>
              </a:rPr>
              <a:t>IBSt</a:t>
            </a:r>
            <a:r>
              <a:rPr lang="en-US" dirty="0">
                <a:latin typeface="Arial Narrow"/>
                <a:cs typeface="Arial Narrow"/>
              </a:rPr>
              <a:t> loss is</a:t>
            </a:r>
            <a:r>
              <a:rPr lang="en-US" spc="-9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4x10</a:t>
            </a:r>
            <a:r>
              <a:rPr lang="en-US" baseline="26143" dirty="0">
                <a:latin typeface="Arial Narrow"/>
                <a:cs typeface="Arial Narrow"/>
              </a:rPr>
              <a:t>-5</a:t>
            </a:r>
          </a:p>
          <a:p>
            <a:pPr marL="241300" marR="546100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Also </a:t>
            </a:r>
            <a:r>
              <a:rPr lang="en-US" spc="-5" dirty="0">
                <a:latin typeface="Arial Narrow"/>
                <a:cs typeface="Arial Narrow"/>
              </a:rPr>
              <a:t>measured </a:t>
            </a:r>
            <a:r>
              <a:rPr lang="en-US" dirty="0">
                <a:latin typeface="Arial Narrow"/>
                <a:cs typeface="Arial Narrow"/>
              </a:rPr>
              <a:t>beam loss for </a:t>
            </a:r>
            <a:r>
              <a:rPr lang="en-US" spc="-5" dirty="0">
                <a:latin typeface="Arial Narrow"/>
                <a:cs typeface="Arial Narrow"/>
              </a:rPr>
              <a:t>protons, </a:t>
            </a:r>
            <a:r>
              <a:rPr lang="en-US" dirty="0">
                <a:latin typeface="Arial Narrow"/>
                <a:cs typeface="Arial Narrow"/>
              </a:rPr>
              <a:t>and found</a:t>
            </a:r>
            <a:r>
              <a:rPr lang="en-US" spc="-7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much less loss with no intensity dependence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14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	field</a:t>
            </a:r>
            <a:r>
              <a:rPr lang="en-US" spc="-70" dirty="0"/>
              <a:t> </a:t>
            </a:r>
            <a:r>
              <a:rPr lang="en-US" spc="-5" dirty="0"/>
              <a:t>stripping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89" y="830948"/>
            <a:ext cx="7085212" cy="1518552"/>
          </a:xfrm>
        </p:spPr>
        <p:txBody>
          <a:bodyPr/>
          <a:lstStyle/>
          <a:p>
            <a:r>
              <a:rPr lang="en-US" spc="-5" dirty="0">
                <a:latin typeface="Arial Narrow"/>
                <a:cs typeface="Arial Narrow"/>
              </a:rPr>
              <a:t>Lorentz-transformed </a:t>
            </a:r>
            <a:r>
              <a:rPr lang="en-US" dirty="0">
                <a:latin typeface="Arial Narrow"/>
                <a:cs typeface="Arial Narrow"/>
              </a:rPr>
              <a:t>magnetic field looks like </a:t>
            </a:r>
            <a:r>
              <a:rPr lang="en-US" spc="-5" dirty="0">
                <a:latin typeface="Arial Narrow"/>
                <a:cs typeface="Arial Narrow"/>
              </a:rPr>
              <a:t>electric </a:t>
            </a:r>
            <a:r>
              <a:rPr lang="en-US" dirty="0">
                <a:latin typeface="Arial Narrow"/>
                <a:cs typeface="Arial Narrow"/>
              </a:rPr>
              <a:t>field in</a:t>
            </a:r>
            <a:r>
              <a:rPr lang="en-US" spc="-150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rest frame </a:t>
            </a:r>
            <a:r>
              <a:rPr lang="en-US" dirty="0">
                <a:latin typeface="Arial Narrow"/>
                <a:cs typeface="Arial Narrow"/>
              </a:rPr>
              <a:t>of beam</a:t>
            </a:r>
            <a:r>
              <a:rPr lang="en-US" spc="-40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particles</a:t>
            </a:r>
            <a:endParaRPr lang="en-US" dirty="0">
              <a:latin typeface="Arial Narrow"/>
              <a:cs typeface="Arial Narrow"/>
            </a:endParaRPr>
          </a:p>
          <a:p>
            <a:r>
              <a:rPr lang="en-US" spc="-5" dirty="0">
                <a:latin typeface="Arial Narrow"/>
                <a:cs typeface="Arial Narrow"/>
              </a:rPr>
              <a:t>Loosely-bound electrons </a:t>
            </a:r>
            <a:r>
              <a:rPr lang="en-US" dirty="0">
                <a:latin typeface="Arial Narrow"/>
                <a:cs typeface="Arial Narrow"/>
              </a:rPr>
              <a:t>on </a:t>
            </a:r>
            <a:r>
              <a:rPr lang="en-US" spc="5" dirty="0">
                <a:latin typeface="Arial Narrow"/>
                <a:cs typeface="Arial Narrow"/>
              </a:rPr>
              <a:t>H</a:t>
            </a:r>
            <a:r>
              <a:rPr lang="en-US" spc="7" baseline="26143" dirty="0">
                <a:latin typeface="Arial Narrow"/>
                <a:cs typeface="Arial Narrow"/>
              </a:rPr>
              <a:t>− </a:t>
            </a:r>
            <a:r>
              <a:rPr lang="en-US" spc="-5" dirty="0">
                <a:latin typeface="Arial Narrow"/>
                <a:cs typeface="Arial Narrow"/>
              </a:rPr>
              <a:t>particles </a:t>
            </a:r>
            <a:r>
              <a:rPr lang="en-US" dirty="0">
                <a:latin typeface="Arial Narrow"/>
                <a:cs typeface="Arial Narrow"/>
              </a:rPr>
              <a:t>can be </a:t>
            </a:r>
            <a:r>
              <a:rPr lang="en-US" spc="-5" dirty="0">
                <a:latin typeface="Arial Narrow"/>
                <a:cs typeface="Arial Narrow"/>
              </a:rPr>
              <a:t>stripped</a:t>
            </a:r>
            <a:r>
              <a:rPr lang="en-US" spc="-90" dirty="0">
                <a:latin typeface="Arial Narrow"/>
                <a:cs typeface="Arial Narrow"/>
              </a:rPr>
              <a:t> </a:t>
            </a:r>
            <a:r>
              <a:rPr lang="en-US" spc="-15" dirty="0">
                <a:latin typeface="Arial Narrow"/>
                <a:cs typeface="Arial Narrow"/>
              </a:rPr>
              <a:t>off</a:t>
            </a:r>
            <a:endParaRPr lang="en-US" dirty="0">
              <a:latin typeface="Arial Narrow"/>
              <a:cs typeface="Arial Narrow"/>
            </a:endParaRPr>
          </a:p>
          <a:p>
            <a:endParaRPr lang="en-US" dirty="0"/>
          </a:p>
        </p:txBody>
      </p:sp>
      <p:sp>
        <p:nvSpPr>
          <p:cNvPr id="4" name="object 8"/>
          <p:cNvSpPr txBox="1"/>
          <p:nvPr/>
        </p:nvSpPr>
        <p:spPr>
          <a:xfrm>
            <a:off x="7333389" y="988696"/>
            <a:ext cx="3255645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i="1" spc="10" dirty="0">
                <a:latin typeface="Times New Roman"/>
                <a:cs typeface="Times New Roman"/>
              </a:rPr>
              <a:t>E</a:t>
            </a:r>
            <a:r>
              <a:rPr sz="2550" i="1" spc="15" baseline="-21241" dirty="0">
                <a:latin typeface="Times New Roman"/>
                <a:cs typeface="Times New Roman"/>
              </a:rPr>
              <a:t>ion </a:t>
            </a:r>
            <a:r>
              <a:rPr sz="2600" dirty="0">
                <a:latin typeface="Times New Roman"/>
                <a:cs typeface="Times New Roman"/>
              </a:rPr>
              <a:t>[V/m</a:t>
            </a:r>
            <a:r>
              <a:rPr sz="2600" i="1" dirty="0">
                <a:latin typeface="Times New Roman"/>
                <a:cs typeface="Times New Roman"/>
              </a:rPr>
              <a:t>] = </a:t>
            </a:r>
            <a:r>
              <a:rPr sz="2650" spc="-5" dirty="0">
                <a:latin typeface="Symbol"/>
                <a:cs typeface="Symbol"/>
              </a:rPr>
              <a:t>βγ</a:t>
            </a:r>
            <a:r>
              <a:rPr sz="2600" i="1" spc="-5" dirty="0">
                <a:latin typeface="Times New Roman"/>
                <a:cs typeface="Times New Roman"/>
              </a:rPr>
              <a:t>cB</a:t>
            </a:r>
            <a:r>
              <a:rPr sz="2550" i="1" spc="-7" baseline="-21241" dirty="0">
                <a:latin typeface="Times New Roman"/>
                <a:cs typeface="Times New Roman"/>
              </a:rPr>
              <a:t>lab</a:t>
            </a:r>
            <a:r>
              <a:rPr sz="2550" i="1" spc="-104" baseline="-21241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[T]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6" name="object 12"/>
          <p:cNvSpPr txBox="1"/>
          <p:nvPr/>
        </p:nvSpPr>
        <p:spPr>
          <a:xfrm>
            <a:off x="1247139" y="2819516"/>
            <a:ext cx="2798445" cy="239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ct val="100000"/>
              </a:lnSpc>
              <a:tabLst>
                <a:tab pos="511175" algn="l"/>
              </a:tabLst>
            </a:pPr>
            <a:r>
              <a:rPr sz="4125" i="1" spc="7" baseline="9090" dirty="0">
                <a:latin typeface="Times New Roman"/>
                <a:cs typeface="Times New Roman"/>
              </a:rPr>
              <a:t>df	</a:t>
            </a:r>
            <a:r>
              <a:rPr sz="4125" spc="15" baseline="-25252" dirty="0">
                <a:latin typeface="Symbol"/>
                <a:cs typeface="Symbol"/>
              </a:rPr>
              <a:t>=</a:t>
            </a:r>
            <a:r>
              <a:rPr sz="4125" spc="195" baseline="-25252" dirty="0">
                <a:latin typeface="Symbol"/>
                <a:cs typeface="Symbol"/>
              </a:rPr>
              <a:t> </a:t>
            </a:r>
            <a:r>
              <a:rPr sz="4125" i="1" spc="82" baseline="9090" dirty="0">
                <a:latin typeface="Times New Roman"/>
                <a:cs typeface="Times New Roman"/>
              </a:rPr>
              <a:t>B</a:t>
            </a:r>
            <a:r>
              <a:rPr sz="4125" spc="82" baseline="9090" dirty="0">
                <a:latin typeface="Times New Roman"/>
                <a:cs typeface="Times New Roman"/>
              </a:rPr>
              <a:t>(</a:t>
            </a:r>
            <a:r>
              <a:rPr sz="4125" i="1" spc="82" baseline="9090" dirty="0">
                <a:latin typeface="Times New Roman"/>
                <a:cs typeface="Times New Roman"/>
              </a:rPr>
              <a:t>s</a:t>
            </a:r>
            <a:r>
              <a:rPr sz="4125" spc="82" baseline="9090" dirty="0">
                <a:latin typeface="Times New Roman"/>
                <a:cs typeface="Times New Roman"/>
              </a:rPr>
              <a:t>)</a:t>
            </a:r>
            <a:r>
              <a:rPr sz="4125" spc="-427" baseline="9090" dirty="0">
                <a:latin typeface="Times New Roman"/>
                <a:cs typeface="Times New Roman"/>
              </a:rPr>
              <a:t> </a:t>
            </a:r>
            <a:r>
              <a:rPr sz="4125" i="1" spc="44" baseline="-25252" dirty="0">
                <a:latin typeface="Times New Roman"/>
                <a:cs typeface="Times New Roman"/>
              </a:rPr>
              <a:t>e</a:t>
            </a:r>
            <a:r>
              <a:rPr sz="1600" spc="30" dirty="0">
                <a:latin typeface="Symbol"/>
                <a:cs typeface="Symbol"/>
              </a:rPr>
              <a:t>−</a:t>
            </a:r>
            <a:r>
              <a:rPr sz="1600" spc="-225" dirty="0">
                <a:latin typeface="Symbol"/>
                <a:cs typeface="Symbol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</a:t>
            </a:r>
            <a:r>
              <a:rPr sz="1600" i="1" spc="-26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2/</a:t>
            </a:r>
            <a:r>
              <a:rPr sz="1650" spc="60" dirty="0">
                <a:latin typeface="Symbol"/>
                <a:cs typeface="Symbol"/>
              </a:rPr>
              <a:t>βγ</a:t>
            </a:r>
            <a:r>
              <a:rPr sz="1600" i="1" spc="60" dirty="0">
                <a:latin typeface="Times New Roman"/>
                <a:cs typeface="Times New Roman"/>
              </a:rPr>
              <a:t>cB</a:t>
            </a:r>
            <a:r>
              <a:rPr sz="1600" spc="60" dirty="0">
                <a:latin typeface="Times New Roman"/>
                <a:cs typeface="Times New Roman"/>
              </a:rPr>
              <a:t>(</a:t>
            </a:r>
            <a:r>
              <a:rPr sz="1600" i="1" spc="60" dirty="0">
                <a:latin typeface="Times New Roman"/>
                <a:cs typeface="Times New Roman"/>
              </a:rPr>
              <a:t>s</a:t>
            </a:r>
            <a:r>
              <a:rPr sz="1600" spc="60" dirty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55"/>
              </a:spcBef>
              <a:tabLst>
                <a:tab pos="946150" algn="l"/>
              </a:tabLst>
            </a:pPr>
            <a:r>
              <a:rPr sz="2750" i="1" spc="10" dirty="0">
                <a:latin typeface="Times New Roman"/>
                <a:cs typeface="Times New Roman"/>
              </a:rPr>
              <a:t>ds	</a:t>
            </a:r>
            <a:r>
              <a:rPr sz="2750" i="1" spc="-75" dirty="0">
                <a:latin typeface="Times New Roman"/>
                <a:cs typeface="Times New Roman"/>
              </a:rPr>
              <a:t>A</a:t>
            </a:r>
            <a:r>
              <a:rPr sz="2750" spc="-75" dirty="0">
                <a:latin typeface="Times New Roman"/>
                <a:cs typeface="Times New Roman"/>
              </a:rPr>
              <a:t>1</a:t>
            </a: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i="1" dirty="0">
                <a:latin typeface="Times New Roman"/>
                <a:cs typeface="Times New Roman"/>
              </a:rPr>
              <a:t>A1 </a:t>
            </a:r>
            <a:r>
              <a:rPr sz="2000" dirty="0">
                <a:latin typeface="Times New Roman"/>
                <a:cs typeface="Times New Roman"/>
              </a:rPr>
              <a:t>= 2.47E-6 V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sec/m</a:t>
            </a:r>
          </a:p>
          <a:p>
            <a:pPr marL="12700">
              <a:lnSpc>
                <a:spcPct val="100000"/>
              </a:lnSpc>
            </a:pPr>
            <a:r>
              <a:rPr sz="2000" i="1" dirty="0">
                <a:latin typeface="Times New Roman"/>
                <a:cs typeface="Times New Roman"/>
              </a:rPr>
              <a:t>A2 </a:t>
            </a:r>
            <a:r>
              <a:rPr sz="2000" dirty="0">
                <a:latin typeface="Times New Roman"/>
                <a:cs typeface="Times New Roman"/>
              </a:rPr>
              <a:t>= 4.49E9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V/m</a:t>
            </a:r>
          </a:p>
          <a:p>
            <a:pPr marL="12700">
              <a:lnSpc>
                <a:spcPts val="2375"/>
              </a:lnSpc>
            </a:pPr>
            <a:r>
              <a:rPr sz="2000" dirty="0">
                <a:latin typeface="Times New Roman"/>
                <a:cs typeface="Times New Roman"/>
              </a:rPr>
              <a:t>B(s) = magnetic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field</a:t>
            </a:r>
          </a:p>
          <a:p>
            <a:pPr marL="12700">
              <a:lnSpc>
                <a:spcPts val="2435"/>
              </a:lnSpc>
            </a:pPr>
            <a:r>
              <a:rPr sz="2050" spc="-20" dirty="0">
                <a:latin typeface="Symbol"/>
                <a:cs typeface="Symbol"/>
              </a:rPr>
              <a:t>β, </a:t>
            </a:r>
            <a:r>
              <a:rPr sz="2050" spc="-15" dirty="0">
                <a:latin typeface="Symbol"/>
                <a:cs typeface="Symbol"/>
              </a:rPr>
              <a:t>γ</a:t>
            </a:r>
            <a:r>
              <a:rPr sz="2000" i="1" spc="-15" dirty="0">
                <a:latin typeface="Times New Roman"/>
                <a:cs typeface="Times New Roman"/>
              </a:rPr>
              <a:t>, </a:t>
            </a:r>
            <a:r>
              <a:rPr sz="2000" i="1" dirty="0">
                <a:latin typeface="Times New Roman"/>
                <a:cs typeface="Times New Roman"/>
              </a:rPr>
              <a:t>c </a:t>
            </a:r>
            <a:r>
              <a:rPr sz="2000" dirty="0">
                <a:latin typeface="Times New Roman"/>
                <a:cs typeface="Times New Roman"/>
              </a:rPr>
              <a:t>= relativistic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factors</a:t>
            </a:r>
          </a:p>
        </p:txBody>
      </p:sp>
      <p:sp>
        <p:nvSpPr>
          <p:cNvPr id="7" name="object 4"/>
          <p:cNvSpPr/>
          <p:nvPr/>
        </p:nvSpPr>
        <p:spPr>
          <a:xfrm>
            <a:off x="4597229" y="2362200"/>
            <a:ext cx="4535622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4"/>
          <p:cNvSpPr txBox="1"/>
          <p:nvPr/>
        </p:nvSpPr>
        <p:spPr>
          <a:xfrm>
            <a:off x="7672349" y="2667000"/>
            <a:ext cx="96710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0.5 T</a:t>
            </a:r>
            <a:r>
              <a:rPr sz="1600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case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15"/>
          <p:cNvSpPr txBox="1"/>
          <p:nvPr/>
        </p:nvSpPr>
        <p:spPr>
          <a:xfrm>
            <a:off x="4316862" y="2363123"/>
            <a:ext cx="400685" cy="2985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110489">
              <a:lnSpc>
                <a:spcPct val="100000"/>
              </a:lnSpc>
            </a:pPr>
            <a:r>
              <a:rPr sz="1200" i="1" spc="-340" dirty="0">
                <a:latin typeface="Times New Roman"/>
                <a:cs typeface="Times New Roman"/>
              </a:rPr>
              <a:t>EEE</a:t>
            </a:r>
            <a:r>
              <a:rPr sz="1200" i="1" spc="-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=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" name="object 16"/>
          <p:cNvSpPr/>
          <p:nvPr/>
        </p:nvSpPr>
        <p:spPr>
          <a:xfrm>
            <a:off x="4316862" y="2363123"/>
            <a:ext cx="400685" cy="2985135"/>
          </a:xfrm>
          <a:custGeom>
            <a:avLst/>
            <a:gdLst/>
            <a:ahLst/>
            <a:cxnLst/>
            <a:rect l="l" t="t" r="r" b="b"/>
            <a:pathLst>
              <a:path w="400685" h="2985135">
                <a:moveTo>
                  <a:pt x="0" y="2985035"/>
                </a:moveTo>
                <a:lnTo>
                  <a:pt x="0" y="0"/>
                </a:lnTo>
                <a:lnTo>
                  <a:pt x="400109" y="0"/>
                </a:lnTo>
                <a:lnTo>
                  <a:pt x="400109" y="2985035"/>
                </a:lnTo>
                <a:lnTo>
                  <a:pt x="0" y="2985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/>
          <p:cNvSpPr txBox="1"/>
          <p:nvPr/>
        </p:nvSpPr>
        <p:spPr>
          <a:xfrm>
            <a:off x="4373941" y="2349500"/>
            <a:ext cx="294953" cy="2920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dirty="0">
                <a:latin typeface="Arial"/>
                <a:cs typeface="Arial"/>
              </a:rPr>
              <a:t>Frac.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loss (10</a:t>
            </a:r>
            <a:r>
              <a:rPr sz="1950" baseline="25641" dirty="0">
                <a:latin typeface="Arial"/>
                <a:cs typeface="Arial"/>
              </a:rPr>
              <a:t>-277</a:t>
            </a:r>
            <a:r>
              <a:rPr sz="1950" spc="7" baseline="25641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" dirty="0">
                <a:latin typeface="Arial"/>
                <a:cs typeface="Arial"/>
              </a:rPr>
              <a:t> 1</a:t>
            </a:r>
            <a:r>
              <a:rPr sz="2000" dirty="0">
                <a:latin typeface="Arial"/>
                <a:cs typeface="Arial"/>
              </a:rPr>
              <a:t>0</a:t>
            </a:r>
            <a:r>
              <a:rPr sz="1950" spc="-150" baseline="25641" dirty="0">
                <a:latin typeface="Arial"/>
                <a:cs typeface="Arial"/>
              </a:rPr>
              <a:t>1</a:t>
            </a:r>
            <a:r>
              <a:rPr sz="1950" spc="-52" baseline="25641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)</a:t>
            </a:r>
          </a:p>
        </p:txBody>
      </p:sp>
      <p:sp>
        <p:nvSpPr>
          <p:cNvPr id="12" name="object 13"/>
          <p:cNvSpPr txBox="1"/>
          <p:nvPr/>
        </p:nvSpPr>
        <p:spPr>
          <a:xfrm>
            <a:off x="374501" y="5804356"/>
            <a:ext cx="88214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>
                <a:solidFill>
                  <a:srgbClr val="006C3A"/>
                </a:solidFill>
                <a:latin typeface="Arial"/>
                <a:cs typeface="Arial"/>
              </a:rPr>
              <a:t>•</a:t>
            </a:r>
            <a:r>
              <a:rPr sz="2800" dirty="0">
                <a:solidFill>
                  <a:srgbClr val="007D4A"/>
                </a:solidFill>
                <a:latin typeface="Helvetica"/>
                <a:cs typeface="Helvetica"/>
              </a:rPr>
              <a:t>  </a:t>
            </a:r>
            <a:r>
              <a:rPr sz="2800" dirty="0">
                <a:latin typeface="Arial Narrow"/>
                <a:cs typeface="Arial Narrow"/>
              </a:rPr>
              <a:t>Seen in ISIS 70 MeV </a:t>
            </a:r>
            <a:r>
              <a:rPr sz="2800" spc="-5" dirty="0">
                <a:latin typeface="Arial Narrow"/>
                <a:cs typeface="Arial Narrow"/>
              </a:rPr>
              <a:t>transport </a:t>
            </a:r>
            <a:r>
              <a:rPr sz="2800" dirty="0">
                <a:latin typeface="Arial Narrow"/>
                <a:cs typeface="Arial Narrow"/>
              </a:rPr>
              <a:t>line to </a:t>
            </a:r>
            <a:r>
              <a:rPr sz="2800" spc="-5" dirty="0">
                <a:latin typeface="Arial Narrow"/>
                <a:cs typeface="Arial Narrow"/>
              </a:rPr>
              <a:t>ring, </a:t>
            </a:r>
            <a:r>
              <a:rPr sz="2800" dirty="0">
                <a:latin typeface="Arial Narrow"/>
                <a:cs typeface="Arial Narrow"/>
              </a:rPr>
              <a:t>level of</a:t>
            </a:r>
            <a:r>
              <a:rPr sz="2800" spc="-39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&lt;1%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5574" y="5239384"/>
            <a:ext cx="34547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Arial"/>
                <a:cs typeface="Arial"/>
              </a:rPr>
              <a:t>Beam energy (1 to 10,000</a:t>
            </a:r>
            <a:r>
              <a:rPr lang="en-US" spc="-10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MeV)</a:t>
            </a:r>
            <a:endParaRPr lang="en-US" dirty="0"/>
          </a:p>
        </p:txBody>
      </p:sp>
      <p:sp>
        <p:nvSpPr>
          <p:cNvPr id="16" name="object 18"/>
          <p:cNvSpPr txBox="1"/>
          <p:nvPr/>
        </p:nvSpPr>
        <p:spPr>
          <a:xfrm>
            <a:off x="6713891" y="6458583"/>
            <a:ext cx="326390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(A. Jason et al., </a:t>
            </a:r>
            <a:r>
              <a:rPr sz="1600" spc="-40" dirty="0">
                <a:latin typeface="Arial"/>
                <a:cs typeface="Arial"/>
              </a:rPr>
              <a:t>PAC </a:t>
            </a:r>
            <a:r>
              <a:rPr sz="1600" dirty="0">
                <a:latin typeface="Arial"/>
                <a:cs typeface="Arial"/>
              </a:rPr>
              <a:t>1981, p.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2704)</a:t>
            </a:r>
          </a:p>
        </p:txBody>
      </p:sp>
      <p:sp>
        <p:nvSpPr>
          <p:cNvPr id="14" name="object 2"/>
          <p:cNvSpPr/>
          <p:nvPr/>
        </p:nvSpPr>
        <p:spPr>
          <a:xfrm>
            <a:off x="9820028" y="2317905"/>
            <a:ext cx="1538011" cy="2310511"/>
          </a:xfrm>
          <a:prstGeom prst="rect">
            <a:avLst/>
          </a:prstGeom>
          <a:blipFill>
            <a:blip r:embed="rId3" cstate="print"/>
            <a:srcRect/>
            <a:stretch>
              <a:fillRect l="-51583" t="-30397" r="-133196" b="-6054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749663" y="3676764"/>
            <a:ext cx="8002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HEBT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64223" y="2496184"/>
            <a:ext cx="6591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/>
              <a:t>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19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loss</a:t>
            </a:r>
            <a:r>
              <a:rPr lang="en-US" spc="-5" dirty="0"/>
              <a:t> </a:t>
            </a:r>
            <a:r>
              <a:rPr lang="en-US" dirty="0"/>
              <a:t>in H</a:t>
            </a:r>
            <a:r>
              <a:rPr lang="en-US" baseline="25000" dirty="0">
                <a:solidFill>
                  <a:srgbClr val="007D4A"/>
                </a:solidFill>
              </a:rPr>
              <a:t>−</a:t>
            </a:r>
            <a:r>
              <a:rPr lang="en-US" spc="-150" baseline="25000" dirty="0">
                <a:solidFill>
                  <a:srgbClr val="007D4A"/>
                </a:solidFill>
              </a:rPr>
              <a:t> </a:t>
            </a:r>
            <a:r>
              <a:rPr lang="en-US" spc="5" dirty="0"/>
              <a:t>accelerators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380630"/>
              </p:ext>
            </p:extLst>
          </p:nvPr>
        </p:nvGraphicFramePr>
        <p:xfrm>
          <a:off x="1879429" y="1255686"/>
          <a:ext cx="8125885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Beam loss  mechanism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SNS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J-PARC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LANSCE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Intra-beam</a:t>
                      </a:r>
                      <a:r>
                        <a:rPr lang="en-US" sz="1400" b="1" baseline="0" dirty="0"/>
                        <a:t> stripping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Yes, dominant loss in </a:t>
                      </a:r>
                      <a:r>
                        <a:rPr lang="en-US" sz="1400" dirty="0" err="1"/>
                        <a:t>linac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</a:t>
                      </a:r>
                      <a:r>
                        <a:rPr lang="en-US" sz="1400" baseline="0" dirty="0"/>
                        <a:t> noted as significant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</a:t>
                      </a:r>
                      <a:r>
                        <a:rPr lang="en-US" sz="1400" baseline="0" dirty="0"/>
                        <a:t> noted as significant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Yes,</a:t>
                      </a:r>
                      <a:r>
                        <a:rPr lang="en-US" sz="1400" baseline="0" dirty="0"/>
                        <a:t> significant, 75% of loss in CCL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Residual</a:t>
                      </a:r>
                      <a:r>
                        <a:rPr lang="en-US" sz="1400" b="1" baseline="0" dirty="0"/>
                        <a:t> gas stripping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Yes, moderate stripping in CCL and HEBT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30" dirty="0">
                          <a:latin typeface="Arial Narrow"/>
                          <a:cs typeface="Arial Narrow"/>
                        </a:rPr>
                        <a:t>Yes, </a:t>
                      </a:r>
                      <a:r>
                        <a:rPr lang="en-US" sz="1400" dirty="0">
                          <a:latin typeface="Arial Narrow"/>
                          <a:cs typeface="Arial Narrow"/>
                        </a:rPr>
                        <a:t>significant,  improved by</a:t>
                      </a:r>
                      <a:r>
                        <a:rPr lang="en-US" sz="14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dirty="0">
                          <a:latin typeface="Arial Narrow"/>
                          <a:cs typeface="Arial Narrow"/>
                        </a:rPr>
                        <a:t>adding  pumping to S-DTL  and future ACS  section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30" dirty="0">
                          <a:latin typeface="Arial Narrow"/>
                          <a:cs typeface="Arial Narrow"/>
                        </a:rPr>
                        <a:t>Yes, </a:t>
                      </a:r>
                      <a:r>
                        <a:rPr lang="en-US" sz="1400" dirty="0">
                          <a:latin typeface="Arial Narrow"/>
                          <a:cs typeface="Arial Narrow"/>
                        </a:rPr>
                        <a:t>not significant</a:t>
                      </a:r>
                      <a:r>
                        <a:rPr lang="en-US" sz="1400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dirty="0">
                          <a:latin typeface="Arial Narrow"/>
                          <a:cs typeface="Arial Narrow"/>
                        </a:rPr>
                        <a:t>when vacuum is good, but can  be significant if there</a:t>
                      </a:r>
                      <a:r>
                        <a:rPr lang="en-US" sz="14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dirty="0">
                          <a:latin typeface="Arial Narrow"/>
                          <a:cs typeface="Arial Narrow"/>
                        </a:rPr>
                        <a:t>are  vacuum</a:t>
                      </a:r>
                      <a:r>
                        <a:rPr lang="en-US" sz="14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dirty="0">
                          <a:latin typeface="Arial Narrow"/>
                          <a:cs typeface="Arial Narrow"/>
                        </a:rPr>
                        <a:t>problems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30" dirty="0">
                          <a:latin typeface="Arial Narrow"/>
                          <a:cs typeface="Arial Narrow"/>
                        </a:rPr>
                        <a:t>Yes, </a:t>
                      </a:r>
                      <a:r>
                        <a:rPr lang="en-US" sz="1400" dirty="0">
                          <a:latin typeface="Arial Narrow"/>
                          <a:cs typeface="Arial Narrow"/>
                        </a:rPr>
                        <a:t>significant, 25%</a:t>
                      </a:r>
                      <a:r>
                        <a:rPr lang="en-US" sz="1400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dirty="0">
                          <a:latin typeface="Arial Narrow"/>
                          <a:cs typeface="Arial Narrow"/>
                        </a:rPr>
                        <a:t>of  loss in</a:t>
                      </a:r>
                      <a:r>
                        <a:rPr lang="en-US" sz="14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dirty="0">
                          <a:latin typeface="Arial Narrow"/>
                          <a:cs typeface="Arial Narrow"/>
                        </a:rPr>
                        <a:t>CCL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5" dirty="0">
                          <a:latin typeface="Arial Narrow"/>
                          <a:cs typeface="Arial Narrow"/>
                        </a:rPr>
                        <a:t>H</a:t>
                      </a:r>
                      <a:r>
                        <a:rPr lang="en-US" sz="1400" b="1" spc="7" baseline="24691" dirty="0">
                          <a:latin typeface="Arial Narrow"/>
                          <a:cs typeface="Arial Narrow"/>
                        </a:rPr>
                        <a:t>+ </a:t>
                      </a:r>
                      <a:r>
                        <a:rPr lang="en-US" sz="1400" b="1" dirty="0">
                          <a:latin typeface="Arial Narrow"/>
                          <a:cs typeface="Arial Narrow"/>
                        </a:rPr>
                        <a:t>capture and  acceleration</a:t>
                      </a:r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0" dirty="0">
                          <a:latin typeface="Arial Narrow"/>
                          <a:cs typeface="Arial Narrow"/>
                        </a:rPr>
                        <a:t>Possibly, </a:t>
                      </a:r>
                      <a:r>
                        <a:rPr lang="en-US" sz="1400" dirty="0">
                          <a:latin typeface="Arial Narrow"/>
                          <a:cs typeface="Arial Narrow"/>
                        </a:rPr>
                        <a:t>but not  significant</a:t>
                      </a:r>
                      <a:r>
                        <a:rPr lang="en-US" sz="14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dirty="0">
                          <a:latin typeface="Arial Narrow"/>
                          <a:cs typeface="Arial Narrow"/>
                        </a:rPr>
                        <a:t>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30" dirty="0">
                          <a:latin typeface="Arial Narrow"/>
                          <a:cs typeface="Arial Narrow"/>
                        </a:rPr>
                        <a:t>Yes, </a:t>
                      </a:r>
                      <a:r>
                        <a:rPr lang="en-US" sz="1400" dirty="0">
                          <a:latin typeface="Arial Narrow"/>
                          <a:cs typeface="Arial Narrow"/>
                        </a:rPr>
                        <a:t>was</a:t>
                      </a:r>
                      <a:r>
                        <a:rPr lang="en-US" sz="1400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dirty="0">
                          <a:latin typeface="Arial Narrow"/>
                          <a:cs typeface="Arial Narrow"/>
                        </a:rPr>
                        <a:t>significant,  cured by chicane in  MEBT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 Narrow"/>
                          <a:cs typeface="Arial Narrow"/>
                        </a:rPr>
                        <a:t>Not noted as</a:t>
                      </a:r>
                      <a:r>
                        <a:rPr lang="en-US" sz="14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dirty="0">
                          <a:latin typeface="Arial Narrow"/>
                          <a:cs typeface="Arial Narrow"/>
                        </a:rPr>
                        <a:t>significant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30" dirty="0">
                          <a:latin typeface="Arial Narrow"/>
                          <a:cs typeface="Arial Narrow"/>
                        </a:rPr>
                        <a:t>Yes, </a:t>
                      </a:r>
                      <a:r>
                        <a:rPr lang="en-US" sz="1400" dirty="0">
                          <a:latin typeface="Arial Narrow"/>
                          <a:cs typeface="Arial Narrow"/>
                        </a:rPr>
                        <a:t>significant if there</a:t>
                      </a:r>
                      <a:r>
                        <a:rPr lang="en-US" sz="1400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dirty="0">
                          <a:latin typeface="Arial Narrow"/>
                          <a:cs typeface="Arial Narrow"/>
                        </a:rPr>
                        <a:t>is a vacuum leak in the  LEBT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Arial Narrow"/>
                          <a:cs typeface="Arial Narrow"/>
                        </a:rPr>
                        <a:t>Field</a:t>
                      </a:r>
                      <a:r>
                        <a:rPr lang="en-US" sz="1400" b="1" spc="-1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b="1">
                          <a:latin typeface="Arial Narrow"/>
                          <a:cs typeface="Arial Narrow"/>
                        </a:rPr>
                        <a:t>stripping</a:t>
                      </a:r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 Narrow"/>
                          <a:cs typeface="Arial Narrow"/>
                        </a:rPr>
                        <a:t>Insignificant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 Narrow"/>
                          <a:cs typeface="Arial Narrow"/>
                        </a:rPr>
                        <a:t>Insignificant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30" dirty="0">
                          <a:latin typeface="Arial Narrow"/>
                          <a:cs typeface="Arial Narrow"/>
                        </a:rPr>
                        <a:t>Yes, </a:t>
                      </a:r>
                      <a:r>
                        <a:rPr lang="en-US" sz="1400" dirty="0">
                          <a:latin typeface="Arial Narrow"/>
                          <a:cs typeface="Arial Narrow"/>
                        </a:rPr>
                        <a:t>&lt;1% in 70 MeV  transport line, some</a:t>
                      </a:r>
                      <a:r>
                        <a:rPr lang="en-US" sz="14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dirty="0">
                          <a:latin typeface="Arial Narrow"/>
                          <a:cs typeface="Arial Narrow"/>
                        </a:rPr>
                        <a:t>hot  spots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 Narrow"/>
                          <a:cs typeface="Arial Narrow"/>
                        </a:rPr>
                        <a:t>insignificant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797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loss</a:t>
            </a:r>
            <a:r>
              <a:rPr lang="en-US" spc="-5" dirty="0"/>
              <a:t> </a:t>
            </a:r>
            <a:r>
              <a:rPr lang="en-US" dirty="0"/>
              <a:t>in H</a:t>
            </a:r>
            <a:r>
              <a:rPr lang="en-US" baseline="25000" dirty="0">
                <a:solidFill>
                  <a:srgbClr val="007D4A"/>
                </a:solidFill>
              </a:rPr>
              <a:t>+ </a:t>
            </a:r>
            <a:r>
              <a:rPr lang="en-US" dirty="0"/>
              <a:t>and H</a:t>
            </a:r>
            <a:r>
              <a:rPr lang="en-US" baseline="25000" dirty="0">
                <a:solidFill>
                  <a:srgbClr val="007D4A"/>
                </a:solidFill>
              </a:rPr>
              <a:t>−</a:t>
            </a:r>
            <a:r>
              <a:rPr lang="en-US" spc="-150" baseline="25000" dirty="0">
                <a:solidFill>
                  <a:srgbClr val="007D4A"/>
                </a:solidFill>
              </a:rPr>
              <a:t> </a:t>
            </a:r>
            <a:r>
              <a:rPr lang="en-US" dirty="0" err="1"/>
              <a:t>linacs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Beam halo/tails </a:t>
            </a:r>
            <a:r>
              <a:rPr lang="en-US" spc="-5" dirty="0">
                <a:latin typeface="Arial Narrow"/>
                <a:cs typeface="Arial Narrow"/>
              </a:rPr>
              <a:t>(resonances, </a:t>
            </a:r>
            <a:r>
              <a:rPr lang="en-US" dirty="0">
                <a:latin typeface="Arial Narrow"/>
                <a:cs typeface="Arial Narrow"/>
              </a:rPr>
              <a:t>collective </a:t>
            </a:r>
            <a:r>
              <a:rPr lang="en-US" spc="-5" dirty="0">
                <a:latin typeface="Arial Narrow"/>
                <a:cs typeface="Arial Narrow"/>
              </a:rPr>
              <a:t>effects, </a:t>
            </a:r>
            <a:r>
              <a:rPr lang="en-US" dirty="0">
                <a:latin typeface="Arial Narrow"/>
                <a:cs typeface="Arial Narrow"/>
              </a:rPr>
              <a:t>mismatch,</a:t>
            </a:r>
            <a:r>
              <a:rPr lang="en-US" spc="-24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etc.)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n-US" dirty="0">
                <a:latin typeface="Arial Narrow"/>
                <a:cs typeface="Arial Narrow"/>
              </a:rPr>
              <a:t>RF and/or ion </a:t>
            </a:r>
            <a:r>
              <a:rPr lang="en-US" spc="-5" dirty="0">
                <a:latin typeface="Arial Narrow"/>
                <a:cs typeface="Arial Narrow"/>
              </a:rPr>
              <a:t>source turn </a:t>
            </a:r>
            <a:r>
              <a:rPr lang="en-US" spc="-10" dirty="0">
                <a:latin typeface="Arial Narrow"/>
                <a:cs typeface="Arial Narrow"/>
              </a:rPr>
              <a:t>on/off</a:t>
            </a:r>
            <a:r>
              <a:rPr lang="en-US" spc="-180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transients</a:t>
            </a:r>
            <a:endParaRPr lang="en-US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n-US" spc="-5" dirty="0">
                <a:latin typeface="Arial Narrow"/>
                <a:cs typeface="Arial Narrow"/>
              </a:rPr>
              <a:t>Dark current from </a:t>
            </a:r>
            <a:r>
              <a:rPr lang="en-US" dirty="0">
                <a:latin typeface="Arial Narrow"/>
                <a:cs typeface="Arial Narrow"/>
              </a:rPr>
              <a:t>ion</a:t>
            </a:r>
            <a:r>
              <a:rPr lang="en-US" spc="-195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source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4" name="object 7"/>
          <p:cNvSpPr/>
          <p:nvPr/>
        </p:nvSpPr>
        <p:spPr>
          <a:xfrm>
            <a:off x="5182273" y="3661118"/>
            <a:ext cx="2768533" cy="2133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2272" y="3661118"/>
            <a:ext cx="2622061" cy="213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6328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loss</a:t>
            </a:r>
            <a:r>
              <a:rPr lang="en-US" spc="-5" dirty="0"/>
              <a:t> </a:t>
            </a:r>
            <a:r>
              <a:rPr lang="en-US" dirty="0"/>
              <a:t>due </a:t>
            </a:r>
            <a:r>
              <a:rPr lang="en-US" spc="-5" dirty="0"/>
              <a:t>t</a:t>
            </a:r>
            <a:r>
              <a:rPr lang="en-US" dirty="0"/>
              <a:t>o RF </a:t>
            </a:r>
            <a:r>
              <a:rPr lang="en-US" spc="-5" dirty="0"/>
              <a:t>t</a:t>
            </a:r>
            <a:r>
              <a:rPr lang="en-US" dirty="0"/>
              <a:t>u</a:t>
            </a:r>
            <a:r>
              <a:rPr lang="en-US" spc="145" dirty="0"/>
              <a:t>r</a:t>
            </a:r>
            <a:r>
              <a:rPr lang="en-US" dirty="0"/>
              <a:t>n on / </a:t>
            </a:r>
            <a:r>
              <a:rPr lang="en-US" spc="-5" dirty="0"/>
              <a:t>t</a:t>
            </a:r>
            <a:r>
              <a:rPr lang="en-US" dirty="0"/>
              <a:t>u</a:t>
            </a:r>
            <a:r>
              <a:rPr lang="en-US" spc="145" dirty="0"/>
              <a:t>r</a:t>
            </a:r>
            <a:r>
              <a:rPr lang="en-US" dirty="0"/>
              <a:t>n o</a:t>
            </a:r>
            <a:r>
              <a:rPr lang="en-US" spc="70" dirty="0"/>
              <a:t>f</a:t>
            </a:r>
            <a:r>
              <a:rPr lang="en-US" dirty="0"/>
              <a:t>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>
                <a:latin typeface="Arial Narrow"/>
                <a:cs typeface="Arial Narrow"/>
              </a:rPr>
              <a:t>Important </a:t>
            </a:r>
            <a:r>
              <a:rPr lang="en-US" dirty="0">
                <a:latin typeface="Arial Narrow"/>
                <a:cs typeface="Arial Narrow"/>
              </a:rPr>
              <a:t>for </a:t>
            </a:r>
            <a:r>
              <a:rPr lang="en-US" spc="-5" dirty="0">
                <a:latin typeface="Arial Narrow"/>
                <a:cs typeface="Arial Narrow"/>
              </a:rPr>
              <a:t>accelerators </a:t>
            </a:r>
            <a:r>
              <a:rPr lang="en-US" dirty="0">
                <a:latin typeface="Arial Narrow"/>
                <a:cs typeface="Arial Narrow"/>
              </a:rPr>
              <a:t>with pulsed RF</a:t>
            </a:r>
            <a:r>
              <a:rPr lang="en-US" spc="-19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systems</a:t>
            </a:r>
          </a:p>
          <a:p>
            <a:pPr marL="241300" marR="332105" indent="-228600">
              <a:lnSpc>
                <a:spcPts val="2800"/>
              </a:lnSpc>
              <a:spcBef>
                <a:spcPts val="1440"/>
              </a:spcBef>
            </a:pPr>
            <a:r>
              <a:rPr lang="en-US" dirty="0">
                <a:latin typeface="Arial Narrow"/>
                <a:cs typeface="Arial Narrow"/>
              </a:rPr>
              <a:t>Beam that is </a:t>
            </a:r>
            <a:r>
              <a:rPr lang="en-US" spc="-5" dirty="0">
                <a:latin typeface="Arial Narrow"/>
                <a:cs typeface="Arial Narrow"/>
              </a:rPr>
              <a:t>accelerated </a:t>
            </a:r>
            <a:r>
              <a:rPr lang="en-US" dirty="0">
                <a:latin typeface="Arial Narrow"/>
                <a:cs typeface="Arial Narrow"/>
              </a:rPr>
              <a:t>while the RF fields </a:t>
            </a:r>
            <a:r>
              <a:rPr lang="en-US" spc="-5" dirty="0">
                <a:latin typeface="Arial Narrow"/>
                <a:cs typeface="Arial Narrow"/>
              </a:rPr>
              <a:t>are ramping </a:t>
            </a:r>
            <a:r>
              <a:rPr lang="en-US" dirty="0">
                <a:latin typeface="Arial Narrow"/>
                <a:cs typeface="Arial Narrow"/>
              </a:rPr>
              <a:t>up</a:t>
            </a:r>
            <a:r>
              <a:rPr lang="en-US" spc="-18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or </a:t>
            </a:r>
            <a:r>
              <a:rPr lang="en-US" spc="-5" dirty="0">
                <a:latin typeface="Arial Narrow"/>
                <a:cs typeface="Arial Narrow"/>
              </a:rPr>
              <a:t>ramping </a:t>
            </a:r>
            <a:r>
              <a:rPr lang="en-US" dirty="0">
                <a:latin typeface="Arial Narrow"/>
                <a:cs typeface="Arial Narrow"/>
              </a:rPr>
              <a:t>down is likely to be</a:t>
            </a:r>
            <a:r>
              <a:rPr lang="en-US" spc="-6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lost</a:t>
            </a:r>
          </a:p>
          <a:p>
            <a:pPr marL="241300" marR="5080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Often solved with a chopper system, located at low beam</a:t>
            </a:r>
            <a:r>
              <a:rPr lang="en-US" spc="-290" dirty="0">
                <a:latin typeface="Arial Narrow"/>
                <a:cs typeface="Arial Narrow"/>
              </a:rPr>
              <a:t> </a:t>
            </a:r>
            <a:r>
              <a:rPr lang="en-US" spc="-25" dirty="0">
                <a:latin typeface="Arial Narrow"/>
                <a:cs typeface="Arial Narrow"/>
              </a:rPr>
              <a:t>energy, </a:t>
            </a:r>
            <a:r>
              <a:rPr lang="en-US" dirty="0">
                <a:latin typeface="Arial Narrow"/>
                <a:cs typeface="Arial Narrow"/>
              </a:rPr>
              <a:t>that blanks the beam </a:t>
            </a:r>
            <a:r>
              <a:rPr lang="en-US" spc="-5" dirty="0">
                <a:latin typeface="Arial Narrow"/>
                <a:cs typeface="Arial Narrow"/>
              </a:rPr>
              <a:t>during </a:t>
            </a:r>
            <a:r>
              <a:rPr lang="en-US" dirty="0">
                <a:latin typeface="Arial Narrow"/>
                <a:cs typeface="Arial Narrow"/>
              </a:rPr>
              <a:t>these</a:t>
            </a:r>
            <a:r>
              <a:rPr lang="en-US" spc="-7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times</a:t>
            </a:r>
          </a:p>
          <a:p>
            <a:pPr marL="241300" marR="226060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At SNS the chopper system is not </a:t>
            </a:r>
            <a:r>
              <a:rPr lang="en-US" spc="-5" dirty="0">
                <a:latin typeface="Arial Narrow"/>
                <a:cs typeface="Arial Narrow"/>
              </a:rPr>
              <a:t>perfect, </a:t>
            </a:r>
            <a:r>
              <a:rPr lang="en-US" dirty="0">
                <a:latin typeface="Arial Narrow"/>
                <a:cs typeface="Arial Narrow"/>
              </a:rPr>
              <a:t>so we </a:t>
            </a:r>
            <a:r>
              <a:rPr lang="en-US" spc="-5" dirty="0">
                <a:latin typeface="Arial Narrow"/>
                <a:cs typeface="Arial Narrow"/>
              </a:rPr>
              <a:t>purposely</a:t>
            </a:r>
            <a:r>
              <a:rPr lang="en-US" spc="-22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end the RFQ RF pulses ~3 us </a:t>
            </a:r>
            <a:r>
              <a:rPr lang="en-US" spc="-5" dirty="0">
                <a:latin typeface="Arial Narrow"/>
                <a:cs typeface="Arial Narrow"/>
              </a:rPr>
              <a:t>before </a:t>
            </a:r>
            <a:r>
              <a:rPr lang="en-US" dirty="0">
                <a:latin typeface="Arial Narrow"/>
                <a:cs typeface="Arial Narrow"/>
              </a:rPr>
              <a:t>the </a:t>
            </a:r>
            <a:r>
              <a:rPr lang="en-US" spc="-5" dirty="0">
                <a:latin typeface="Arial Narrow"/>
                <a:cs typeface="Arial Narrow"/>
              </a:rPr>
              <a:t>rest </a:t>
            </a:r>
            <a:r>
              <a:rPr lang="en-US" dirty="0">
                <a:latin typeface="Arial Narrow"/>
                <a:cs typeface="Arial Narrow"/>
              </a:rPr>
              <a:t>of the RF</a:t>
            </a:r>
            <a:r>
              <a:rPr lang="en-US" spc="-6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pulses</a:t>
            </a:r>
          </a:p>
        </p:txBody>
      </p:sp>
    </p:spTree>
    <p:extLst>
      <p:ext uri="{BB962C8B-B14F-4D97-AF65-F5344CB8AC3E}">
        <p14:creationId xmlns:p14="http://schemas.microsoft.com/office/powerpoint/2010/main" val="885664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loss</a:t>
            </a:r>
            <a:r>
              <a:rPr lang="en-US" spc="-5" dirty="0"/>
              <a:t> </a:t>
            </a:r>
            <a:r>
              <a:rPr lang="en-US" dirty="0"/>
              <a:t>due </a:t>
            </a:r>
            <a:r>
              <a:rPr lang="en-US" spc="-5" dirty="0"/>
              <a:t>t</a:t>
            </a:r>
            <a:r>
              <a:rPr lang="en-US" dirty="0"/>
              <a:t>o RF / </a:t>
            </a:r>
            <a:r>
              <a:rPr lang="en-US" spc="-55" dirty="0"/>
              <a:t>c</a:t>
            </a:r>
            <a:r>
              <a:rPr lang="en-US" dirty="0"/>
              <a:t>hopping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47472" y="1637229"/>
            <a:ext cx="11369809" cy="4047778"/>
          </a:xfrm>
        </p:spPr>
        <p:txBody>
          <a:bodyPr/>
          <a:lstStyle/>
          <a:p>
            <a:pPr marL="355600" marR="55244" indent="-342900">
              <a:lnSpc>
                <a:spcPct val="99500"/>
              </a:lnSpc>
              <a:tabLst>
                <a:tab pos="354965" algn="l"/>
              </a:tabLst>
            </a:pPr>
            <a:r>
              <a:rPr lang="en-US" dirty="0"/>
              <a:t>Example at</a:t>
            </a:r>
            <a:r>
              <a:rPr lang="en-US" spc="-75" dirty="0"/>
              <a:t> </a:t>
            </a:r>
            <a:r>
              <a:rPr lang="en-US" dirty="0"/>
              <a:t>SNS:</a:t>
            </a:r>
            <a:r>
              <a:rPr lang="en-US" spc="-40" dirty="0"/>
              <a:t> </a:t>
            </a:r>
            <a:r>
              <a:rPr lang="en-US" dirty="0"/>
              <a:t>small amount of beam at</a:t>
            </a:r>
            <a:r>
              <a:rPr lang="en-US" spc="-114" dirty="0"/>
              <a:t> </a:t>
            </a:r>
            <a:r>
              <a:rPr lang="en-US" dirty="0"/>
              <a:t>end of pulse train due to  poor</a:t>
            </a:r>
            <a:r>
              <a:rPr lang="en-US" spc="-100" dirty="0"/>
              <a:t> </a:t>
            </a:r>
            <a:r>
              <a:rPr lang="en-US" dirty="0"/>
              <a:t>chopping</a:t>
            </a:r>
          </a:p>
          <a:p>
            <a:pPr marL="355600" marR="5080" indent="-342900">
              <a:lnSpc>
                <a:spcPct val="100699"/>
              </a:lnSpc>
              <a:spcBef>
                <a:spcPts val="1000"/>
              </a:spcBef>
              <a:tabLst>
                <a:tab pos="354965" algn="l"/>
              </a:tabLst>
            </a:pPr>
            <a:r>
              <a:rPr lang="en-US" dirty="0"/>
              <a:t>Poorly</a:t>
            </a:r>
            <a:r>
              <a:rPr lang="en-US" spc="-100" dirty="0"/>
              <a:t> </a:t>
            </a:r>
            <a:r>
              <a:rPr lang="en-US" dirty="0"/>
              <a:t>accelerated during RF field</a:t>
            </a:r>
            <a:r>
              <a:rPr lang="en-US" spc="-105" dirty="0"/>
              <a:t> </a:t>
            </a:r>
            <a:r>
              <a:rPr lang="en-US" dirty="0"/>
              <a:t>collapse</a:t>
            </a:r>
          </a:p>
          <a:p>
            <a:pPr marL="355600" marR="343535" indent="-342900">
              <a:lnSpc>
                <a:spcPct val="100699"/>
              </a:lnSpc>
              <a:spcBef>
                <a:spcPts val="900"/>
              </a:spcBef>
              <a:tabLst>
                <a:tab pos="354965" algn="l"/>
              </a:tabLst>
            </a:pPr>
            <a:r>
              <a:rPr lang="en-US" dirty="0"/>
              <a:t>Causes beam</a:t>
            </a:r>
            <a:r>
              <a:rPr lang="en-US" spc="-70" dirty="0"/>
              <a:t> </a:t>
            </a:r>
            <a:r>
              <a:rPr lang="en-US" dirty="0"/>
              <a:t>loss</a:t>
            </a:r>
            <a:r>
              <a:rPr lang="en-US" spc="-35" dirty="0"/>
              <a:t> </a:t>
            </a:r>
            <a:r>
              <a:rPr lang="en-US" dirty="0"/>
              <a:t>at high energy (in this case downstream of  ring in transport to target)</a:t>
            </a:r>
          </a:p>
          <a:p>
            <a:pPr marL="355600" marR="343535" indent="-342900">
              <a:lnSpc>
                <a:spcPct val="100699"/>
              </a:lnSpc>
              <a:spcBef>
                <a:spcPts val="900"/>
              </a:spcBef>
              <a:tabLst>
                <a:tab pos="354965" algn="l"/>
              </a:tabLst>
            </a:pPr>
            <a:r>
              <a:rPr lang="en-US" dirty="0"/>
              <a:t>Mitigated by</a:t>
            </a:r>
            <a:r>
              <a:rPr lang="en-US" spc="-70" dirty="0"/>
              <a:t> </a:t>
            </a:r>
            <a:r>
              <a:rPr lang="en-US" dirty="0"/>
              <a:t>turning</a:t>
            </a:r>
            <a:r>
              <a:rPr lang="en-US" spc="-35" dirty="0"/>
              <a:t> </a:t>
            </a:r>
            <a:r>
              <a:rPr lang="en-US" spc="-15" dirty="0"/>
              <a:t>off </a:t>
            </a:r>
            <a:r>
              <a:rPr lang="en-US" dirty="0"/>
              <a:t> RFQ ~3 us</a:t>
            </a:r>
            <a:r>
              <a:rPr lang="en-US" spc="-105" dirty="0"/>
              <a:t> </a:t>
            </a:r>
            <a:r>
              <a:rPr lang="en-US" dirty="0"/>
              <a:t>early</a:t>
            </a:r>
          </a:p>
        </p:txBody>
      </p:sp>
    </p:spTree>
    <p:extLst>
      <p:ext uri="{BB962C8B-B14F-4D97-AF65-F5344CB8AC3E}">
        <p14:creationId xmlns:p14="http://schemas.microsoft.com/office/powerpoint/2010/main" val="565799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loss</a:t>
            </a:r>
            <a:r>
              <a:rPr lang="en-US" spc="-5" dirty="0"/>
              <a:t> </a:t>
            </a:r>
            <a:r>
              <a:rPr lang="en-US" dirty="0"/>
              <a:t>due </a:t>
            </a:r>
            <a:r>
              <a:rPr lang="en-US" spc="-5" dirty="0"/>
              <a:t>to </a:t>
            </a:r>
            <a:r>
              <a:rPr lang="en-US" spc="20" dirty="0"/>
              <a:t>dark current </a:t>
            </a:r>
            <a:r>
              <a:rPr lang="en-US" spc="-20" dirty="0"/>
              <a:t>(at</a:t>
            </a:r>
            <a:r>
              <a:rPr lang="en-US" spc="-95" dirty="0"/>
              <a:t> </a:t>
            </a:r>
            <a:r>
              <a:rPr lang="en-US" dirty="0"/>
              <a:t>SNS)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3" y="2205937"/>
            <a:ext cx="8033416" cy="1398071"/>
          </a:xfrm>
        </p:spPr>
        <p:txBody>
          <a:bodyPr/>
          <a:lstStyle/>
          <a:p>
            <a:pPr marL="241300" marR="5080" indent="-228600">
              <a:lnSpc>
                <a:spcPts val="2800"/>
              </a:lnSpc>
            </a:pPr>
            <a:r>
              <a:rPr lang="en-US" spc="-35" dirty="0">
                <a:latin typeface="Arial Narrow"/>
                <a:cs typeface="Arial Narrow"/>
              </a:rPr>
              <a:t>Very </a:t>
            </a:r>
            <a:r>
              <a:rPr lang="en-US" dirty="0">
                <a:latin typeface="Arial Narrow"/>
                <a:cs typeface="Arial Narrow"/>
              </a:rPr>
              <a:t>low </a:t>
            </a:r>
            <a:r>
              <a:rPr lang="en-US" spc="-5" dirty="0">
                <a:latin typeface="Arial Narrow"/>
                <a:cs typeface="Arial Narrow"/>
              </a:rPr>
              <a:t>(~3 </a:t>
            </a:r>
            <a:r>
              <a:rPr lang="en-US" dirty="0" err="1">
                <a:latin typeface="Arial Narrow"/>
                <a:cs typeface="Arial Narrow"/>
              </a:rPr>
              <a:t>uA</a:t>
            </a:r>
            <a:r>
              <a:rPr lang="en-US" dirty="0">
                <a:latin typeface="Arial Narrow"/>
                <a:cs typeface="Arial Narrow"/>
              </a:rPr>
              <a:t> peak) </a:t>
            </a:r>
            <a:r>
              <a:rPr lang="en-US" spc="5" dirty="0">
                <a:latin typeface="Arial Narrow"/>
                <a:cs typeface="Arial Narrow"/>
              </a:rPr>
              <a:t>H</a:t>
            </a:r>
            <a:r>
              <a:rPr lang="en-US" spc="7" baseline="26143" dirty="0">
                <a:latin typeface="Arial Narrow"/>
                <a:cs typeface="Arial Narrow"/>
              </a:rPr>
              <a:t>− </a:t>
            </a:r>
            <a:r>
              <a:rPr lang="en-US" dirty="0">
                <a:latin typeface="Arial Narrow"/>
                <a:cs typeface="Arial Narrow"/>
              </a:rPr>
              <a:t>beam </a:t>
            </a:r>
            <a:r>
              <a:rPr lang="en-US" spc="-5" dirty="0">
                <a:latin typeface="Arial Narrow"/>
                <a:cs typeface="Arial Narrow"/>
              </a:rPr>
              <a:t>current </a:t>
            </a:r>
            <a:r>
              <a:rPr lang="en-US" dirty="0">
                <a:latin typeface="Arial Narrow"/>
                <a:cs typeface="Arial Narrow"/>
              </a:rPr>
              <a:t>is  emitted continuously by the SNS ion</a:t>
            </a:r>
            <a:r>
              <a:rPr lang="en-US" spc="-75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source </a:t>
            </a:r>
            <a:r>
              <a:rPr lang="en-US" dirty="0">
                <a:latin typeface="Arial Narrow"/>
                <a:cs typeface="Arial Narrow"/>
              </a:rPr>
              <a:t>due to the 13 MHz CW RF used to facilitate the plasma</a:t>
            </a:r>
            <a:r>
              <a:rPr lang="en-US" spc="-10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ignition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44287" y="3540499"/>
            <a:ext cx="11422261" cy="269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marR="44704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A </a:t>
            </a:r>
            <a:r>
              <a:rPr lang="en-US" spc="-5" dirty="0">
                <a:latin typeface="Arial Narrow"/>
                <a:cs typeface="Arial Narrow"/>
              </a:rPr>
              <a:t>portion </a:t>
            </a:r>
            <a:r>
              <a:rPr lang="en-US" dirty="0">
                <a:latin typeface="Arial Narrow"/>
                <a:cs typeface="Arial Narrow"/>
              </a:rPr>
              <a:t>of this beam is lost due to RF</a:t>
            </a:r>
            <a:r>
              <a:rPr lang="en-US" spc="-355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turn-on </a:t>
            </a:r>
            <a:r>
              <a:rPr lang="en-US" dirty="0">
                <a:latin typeface="Arial Narrow"/>
                <a:cs typeface="Arial Narrow"/>
              </a:rPr>
              <a:t>and </a:t>
            </a:r>
            <a:r>
              <a:rPr lang="en-US" spc="-10" dirty="0">
                <a:latin typeface="Arial Narrow"/>
                <a:cs typeface="Arial Narrow"/>
              </a:rPr>
              <a:t>turn-off </a:t>
            </a:r>
            <a:r>
              <a:rPr lang="en-US" spc="-5" dirty="0">
                <a:latin typeface="Arial Narrow"/>
                <a:cs typeface="Arial Narrow"/>
              </a:rPr>
              <a:t>transients, </a:t>
            </a:r>
            <a:r>
              <a:rPr lang="en-US" dirty="0">
                <a:latin typeface="Arial Narrow"/>
                <a:cs typeface="Arial Narrow"/>
              </a:rPr>
              <a:t>not detected by BLMs due to cavity </a:t>
            </a:r>
            <a:r>
              <a:rPr lang="en-US" spc="-5" dirty="0">
                <a:latin typeface="Arial Narrow"/>
                <a:cs typeface="Arial Narrow"/>
              </a:rPr>
              <a:t>x-ray background</a:t>
            </a:r>
            <a:r>
              <a:rPr lang="en-US" spc="15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auto-subtraction</a:t>
            </a:r>
            <a:endParaRPr lang="en-US" dirty="0">
              <a:latin typeface="Arial Narrow"/>
              <a:cs typeface="Arial Narrow"/>
            </a:endParaRPr>
          </a:p>
          <a:p>
            <a:pPr marL="241300" marR="395605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In </a:t>
            </a:r>
            <a:r>
              <a:rPr lang="en-US" spc="-5" dirty="0">
                <a:latin typeface="Arial Narrow"/>
                <a:cs typeface="Arial Narrow"/>
              </a:rPr>
              <a:t>early </a:t>
            </a:r>
            <a:r>
              <a:rPr lang="en-US" dirty="0">
                <a:latin typeface="Arial Narrow"/>
                <a:cs typeface="Arial Narrow"/>
              </a:rPr>
              <a:t>days of SNS this caused excessive end </a:t>
            </a:r>
            <a:r>
              <a:rPr lang="en-US" spc="-5" dirty="0">
                <a:latin typeface="Arial Narrow"/>
                <a:cs typeface="Arial Narrow"/>
              </a:rPr>
              <a:t>group </a:t>
            </a:r>
            <a:r>
              <a:rPr lang="en-US" dirty="0">
                <a:latin typeface="Arial Narrow"/>
                <a:cs typeface="Arial Narrow"/>
              </a:rPr>
              <a:t>heating</a:t>
            </a:r>
            <a:r>
              <a:rPr lang="en-US" spc="-24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in the SCL</a:t>
            </a:r>
            <a:r>
              <a:rPr lang="en-US" spc="-18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cavities</a:t>
            </a:r>
          </a:p>
          <a:p>
            <a:pPr marL="241300" marR="5080" indent="-228600" algn="just">
              <a:lnSpc>
                <a:spcPct val="91300"/>
              </a:lnSpc>
              <a:spcBef>
                <a:spcPts val="1310"/>
              </a:spcBef>
            </a:pPr>
            <a:r>
              <a:rPr lang="en-US" spc="-5" dirty="0">
                <a:latin typeface="Arial Narrow"/>
                <a:cs typeface="Arial Narrow"/>
              </a:rPr>
              <a:t>Cured </a:t>
            </a:r>
            <a:r>
              <a:rPr lang="en-US" dirty="0">
                <a:latin typeface="Arial Narrow"/>
                <a:cs typeface="Arial Narrow"/>
              </a:rPr>
              <a:t>by </a:t>
            </a:r>
            <a:r>
              <a:rPr lang="en-US" spc="-5" dirty="0">
                <a:latin typeface="Arial Narrow"/>
                <a:cs typeface="Arial Narrow"/>
              </a:rPr>
              <a:t>reversing </a:t>
            </a:r>
            <a:r>
              <a:rPr lang="en-US" dirty="0">
                <a:latin typeface="Arial Narrow"/>
                <a:cs typeface="Arial Narrow"/>
              </a:rPr>
              <a:t>phase of </a:t>
            </a:r>
            <a:r>
              <a:rPr lang="en-US" spc="-5" dirty="0">
                <a:latin typeface="Arial Narrow"/>
                <a:cs typeface="Arial Narrow"/>
              </a:rPr>
              <a:t>first </a:t>
            </a:r>
            <a:r>
              <a:rPr lang="en-US" dirty="0">
                <a:latin typeface="Arial Narrow"/>
                <a:cs typeface="Arial Narrow"/>
              </a:rPr>
              <a:t>DTL tank when beam is </a:t>
            </a:r>
            <a:r>
              <a:rPr lang="en-US" spc="-5" dirty="0">
                <a:latin typeface="Arial Narrow"/>
                <a:cs typeface="Arial Narrow"/>
              </a:rPr>
              <a:t>turned</a:t>
            </a:r>
            <a:r>
              <a:rPr lang="en-US" spc="-250" dirty="0">
                <a:latin typeface="Arial Narrow"/>
                <a:cs typeface="Arial Narrow"/>
              </a:rPr>
              <a:t> </a:t>
            </a:r>
            <a:r>
              <a:rPr lang="en-US" spc="-15" dirty="0">
                <a:latin typeface="Arial Narrow"/>
                <a:cs typeface="Arial Narrow"/>
              </a:rPr>
              <a:t>off, </a:t>
            </a:r>
            <a:r>
              <a:rPr lang="en-US" dirty="0">
                <a:latin typeface="Arial Narrow"/>
                <a:cs typeface="Arial Narrow"/>
              </a:rPr>
              <a:t>and by using the chopper to blank the head and tail of the beam for the </a:t>
            </a:r>
            <a:r>
              <a:rPr lang="en-US" spc="-5" dirty="0">
                <a:latin typeface="Arial Narrow"/>
                <a:cs typeface="Arial Narrow"/>
              </a:rPr>
              <a:t>entire duration </a:t>
            </a:r>
            <a:r>
              <a:rPr lang="en-US" dirty="0">
                <a:latin typeface="Arial Narrow"/>
                <a:cs typeface="Arial Narrow"/>
              </a:rPr>
              <a:t>of the </a:t>
            </a:r>
            <a:r>
              <a:rPr lang="en-US" dirty="0" err="1">
                <a:latin typeface="Arial Narrow"/>
                <a:cs typeface="Arial Narrow"/>
              </a:rPr>
              <a:t>linac</a:t>
            </a:r>
            <a:r>
              <a:rPr lang="en-US" dirty="0">
                <a:latin typeface="Arial Narrow"/>
                <a:cs typeface="Arial Narrow"/>
              </a:rPr>
              <a:t> RF</a:t>
            </a:r>
            <a:r>
              <a:rPr lang="en-US" spc="-3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pulse</a:t>
            </a:r>
          </a:p>
        </p:txBody>
      </p:sp>
      <p:sp>
        <p:nvSpPr>
          <p:cNvPr id="5" name="object 7"/>
          <p:cNvSpPr/>
          <p:nvPr/>
        </p:nvSpPr>
        <p:spPr>
          <a:xfrm>
            <a:off x="8572565" y="830948"/>
            <a:ext cx="2768533" cy="2133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8796747" y="2944226"/>
            <a:ext cx="2352675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dirty="0">
                <a:latin typeface="Arial"/>
                <a:cs typeface="Arial"/>
              </a:rPr>
              <a:t>Dark current seen using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  view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screen</a:t>
            </a:r>
          </a:p>
        </p:txBody>
      </p:sp>
    </p:spTree>
    <p:extLst>
      <p:ext uri="{BB962C8B-B14F-4D97-AF65-F5344CB8AC3E}">
        <p14:creationId xmlns:p14="http://schemas.microsoft.com/office/powerpoint/2010/main" val="1010671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Occasional beam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z="3200" dirty="0">
                <a:latin typeface="Arial Narrow"/>
                <a:cs typeface="Arial Narrow"/>
              </a:rPr>
              <a:t>A </a:t>
            </a:r>
            <a:r>
              <a:rPr lang="en-US" sz="3200" spc="-5" dirty="0">
                <a:latin typeface="Arial Narrow"/>
                <a:cs typeface="Arial Narrow"/>
              </a:rPr>
              <a:t>large </a:t>
            </a:r>
            <a:r>
              <a:rPr lang="en-US" sz="3200" dirty="0">
                <a:latin typeface="Arial Narrow"/>
                <a:cs typeface="Arial Narrow"/>
              </a:rPr>
              <a:t>amount of beam loss can occasionally occur due</a:t>
            </a:r>
            <a:r>
              <a:rPr lang="en-US" sz="3200" spc="-395" dirty="0">
                <a:latin typeface="Arial Narrow"/>
                <a:cs typeface="Arial Narrow"/>
              </a:rPr>
              <a:t> </a:t>
            </a:r>
            <a:r>
              <a:rPr lang="en-US" sz="3200" dirty="0">
                <a:latin typeface="Arial Narrow"/>
                <a:cs typeface="Arial Narrow"/>
              </a:rPr>
              <a:t>to:</a:t>
            </a:r>
          </a:p>
          <a:p>
            <a:pPr marL="407987" lvl="1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Response time for RF feed back and feed </a:t>
            </a:r>
            <a:r>
              <a:rPr lang="en-US" spc="-5" dirty="0">
                <a:latin typeface="Arial Narrow"/>
                <a:cs typeface="Arial Narrow"/>
              </a:rPr>
              <a:t>forward</a:t>
            </a:r>
            <a:r>
              <a:rPr lang="en-US" spc="-22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systems</a:t>
            </a:r>
          </a:p>
          <a:p>
            <a:pPr marL="407987" lvl="1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RF </a:t>
            </a:r>
            <a:r>
              <a:rPr lang="en-US" spc="-5" dirty="0">
                <a:latin typeface="Arial Narrow"/>
                <a:cs typeface="Arial Narrow"/>
              </a:rPr>
              <a:t>trips </a:t>
            </a:r>
            <a:r>
              <a:rPr lang="en-US" spc="-15" dirty="0">
                <a:latin typeface="Arial Narrow"/>
                <a:cs typeface="Arial Narrow"/>
              </a:rPr>
              <a:t>off </a:t>
            </a:r>
            <a:r>
              <a:rPr lang="en-US" dirty="0">
                <a:latin typeface="Arial Narrow"/>
                <a:cs typeface="Arial Narrow"/>
              </a:rPr>
              <a:t>due to an</a:t>
            </a:r>
            <a:r>
              <a:rPr lang="en-US" spc="-155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interlock</a:t>
            </a:r>
            <a:endParaRPr lang="en-US" dirty="0">
              <a:latin typeface="Arial Narrow"/>
              <a:cs typeface="Arial Narrow"/>
            </a:endParaRPr>
          </a:p>
          <a:p>
            <a:pPr marL="407987" lvl="1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Fluctuations in the ion</a:t>
            </a:r>
            <a:r>
              <a:rPr lang="en-US" spc="-215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source</a:t>
            </a:r>
            <a:endParaRPr lang="en-US" dirty="0">
              <a:latin typeface="Arial Narrow"/>
              <a:cs typeface="Arial Narrow"/>
            </a:endParaRPr>
          </a:p>
          <a:p>
            <a:pPr marL="407987" lvl="1">
              <a:lnSpc>
                <a:spcPct val="100000"/>
              </a:lnSpc>
            </a:pPr>
            <a:r>
              <a:rPr lang="en-US" spc="-5" dirty="0">
                <a:latin typeface="Arial Narrow"/>
                <a:cs typeface="Arial Narrow"/>
              </a:rPr>
              <a:t>Drifts </a:t>
            </a:r>
            <a:r>
              <a:rPr lang="en-US" dirty="0">
                <a:latin typeface="Arial Narrow"/>
                <a:cs typeface="Arial Narrow"/>
              </a:rPr>
              <a:t>in the RF system </a:t>
            </a:r>
            <a:r>
              <a:rPr lang="en-US" spc="-5" dirty="0">
                <a:latin typeface="Arial Narrow"/>
                <a:cs typeface="Arial Narrow"/>
              </a:rPr>
              <a:t>(e.g. </a:t>
            </a:r>
            <a:r>
              <a:rPr lang="en-US" dirty="0">
                <a:latin typeface="Arial Narrow"/>
                <a:cs typeface="Arial Narrow"/>
              </a:rPr>
              <a:t>due to </a:t>
            </a:r>
            <a:r>
              <a:rPr lang="en-US" spc="-5" dirty="0">
                <a:latin typeface="Arial Narrow"/>
                <a:cs typeface="Arial Narrow"/>
              </a:rPr>
              <a:t>temperature </a:t>
            </a:r>
            <a:r>
              <a:rPr lang="en-US" dirty="0">
                <a:latin typeface="Arial Narrow"/>
                <a:cs typeface="Arial Narrow"/>
              </a:rPr>
              <a:t>in </a:t>
            </a:r>
            <a:r>
              <a:rPr lang="en-US" spc="-5" dirty="0">
                <a:latin typeface="Arial Narrow"/>
                <a:cs typeface="Arial Narrow"/>
              </a:rPr>
              <a:t>klystron</a:t>
            </a:r>
            <a:r>
              <a:rPr lang="en-US" spc="-70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gallery)</a:t>
            </a:r>
            <a:endParaRPr lang="en-US" dirty="0">
              <a:latin typeface="Arial Narrow"/>
              <a:cs typeface="Arial Narrow"/>
            </a:endParaRPr>
          </a:p>
          <a:p>
            <a:pPr marL="407987" lvl="1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Pulsed magnets miss a pulse or </a:t>
            </a:r>
            <a:r>
              <a:rPr lang="en-US" spc="-5" dirty="0">
                <a:latin typeface="Arial Narrow"/>
                <a:cs typeface="Arial Narrow"/>
              </a:rPr>
              <a:t>provide </a:t>
            </a:r>
            <a:r>
              <a:rPr lang="en-US" dirty="0">
                <a:latin typeface="Arial Narrow"/>
                <a:cs typeface="Arial Narrow"/>
              </a:rPr>
              <a:t>only a </a:t>
            </a:r>
            <a:r>
              <a:rPr lang="en-US" spc="-5" dirty="0">
                <a:latin typeface="Arial Narrow"/>
                <a:cs typeface="Arial Narrow"/>
              </a:rPr>
              <a:t>partial</a:t>
            </a:r>
            <a:r>
              <a:rPr lang="en-US" spc="-18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pulse</a:t>
            </a:r>
          </a:p>
          <a:p>
            <a:pPr marL="241300" marR="248920" indent="-228600">
              <a:lnSpc>
                <a:spcPts val="2800"/>
              </a:lnSpc>
              <a:spcBef>
                <a:spcPts val="1460"/>
              </a:spcBef>
            </a:pPr>
            <a:r>
              <a:rPr lang="en-US" sz="3200" dirty="0">
                <a:latin typeface="Arial Narrow"/>
                <a:cs typeface="Arial Narrow"/>
              </a:rPr>
              <a:t>The </a:t>
            </a:r>
            <a:r>
              <a:rPr lang="en-US" sz="3200" spc="-5" dirty="0">
                <a:latin typeface="Arial Narrow"/>
                <a:cs typeface="Arial Narrow"/>
              </a:rPr>
              <a:t>integrated </a:t>
            </a:r>
            <a:r>
              <a:rPr lang="en-US" sz="3200" dirty="0">
                <a:latin typeface="Arial Narrow"/>
                <a:cs typeface="Arial Narrow"/>
              </a:rPr>
              <a:t>beam power lost may be small </a:t>
            </a:r>
            <a:r>
              <a:rPr lang="en-US" sz="3200" spc="-5" dirty="0">
                <a:latin typeface="Arial Narrow"/>
                <a:cs typeface="Arial Narrow"/>
              </a:rPr>
              <a:t>compared </a:t>
            </a:r>
            <a:r>
              <a:rPr lang="en-US" sz="3200" dirty="0">
                <a:latin typeface="Arial Narrow"/>
                <a:cs typeface="Arial Narrow"/>
              </a:rPr>
              <a:t>to</a:t>
            </a:r>
            <a:r>
              <a:rPr lang="en-US" sz="3200" spc="-210" dirty="0">
                <a:latin typeface="Arial Narrow"/>
                <a:cs typeface="Arial Narrow"/>
              </a:rPr>
              <a:t> </a:t>
            </a:r>
            <a:r>
              <a:rPr lang="en-US" sz="3200" dirty="0">
                <a:latin typeface="Arial Narrow"/>
                <a:cs typeface="Arial Narrow"/>
              </a:rPr>
              <a:t>the  continuous beam loss, but the consequences can be</a:t>
            </a:r>
            <a:r>
              <a:rPr lang="en-US" sz="3200" spc="-85" dirty="0">
                <a:latin typeface="Arial Narrow"/>
                <a:cs typeface="Arial Narrow"/>
              </a:rPr>
              <a:t> </a:t>
            </a:r>
            <a:r>
              <a:rPr lang="en-US" sz="3200" spc="-5" dirty="0">
                <a:latin typeface="Arial Narrow"/>
                <a:cs typeface="Arial Narrow"/>
              </a:rPr>
              <a:t>large…</a:t>
            </a:r>
            <a:endParaRPr lang="en-US" sz="32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70913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" dirty="0"/>
              <a:t>Why</a:t>
            </a:r>
            <a:r>
              <a:rPr lang="en-US" spc="10" dirty="0"/>
              <a:t> </a:t>
            </a:r>
            <a:r>
              <a:rPr lang="en-US" spc="-5" dirty="0"/>
              <a:t>occasional</a:t>
            </a:r>
            <a:r>
              <a:rPr lang="en-US" spc="15" dirty="0"/>
              <a:t> </a:t>
            </a:r>
            <a:r>
              <a:rPr lang="en-US" dirty="0"/>
              <a:t>beam </a:t>
            </a:r>
            <a:r>
              <a:rPr lang="en-US" spc="-5" dirty="0"/>
              <a:t>losses</a:t>
            </a:r>
            <a:r>
              <a:rPr lang="en-US" spc="-80" dirty="0"/>
              <a:t> </a:t>
            </a:r>
            <a:r>
              <a:rPr lang="en-US" spc="15" dirty="0"/>
              <a:t>are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88" y="1446729"/>
            <a:ext cx="11369809" cy="404777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Example: </a:t>
            </a:r>
            <a:r>
              <a:rPr lang="en-US" spc="-5" dirty="0">
                <a:latin typeface="Arial Narrow"/>
                <a:cs typeface="Arial Narrow"/>
              </a:rPr>
              <a:t>superconducting </a:t>
            </a:r>
            <a:r>
              <a:rPr lang="en-US" dirty="0" err="1">
                <a:latin typeface="Arial Narrow"/>
                <a:cs typeface="Arial Narrow"/>
              </a:rPr>
              <a:t>linac</a:t>
            </a:r>
            <a:r>
              <a:rPr lang="en-US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(SCL) </a:t>
            </a:r>
            <a:r>
              <a:rPr lang="en-US" dirty="0">
                <a:latin typeface="Arial Narrow"/>
                <a:cs typeface="Arial Narrow"/>
              </a:rPr>
              <a:t>cavity</a:t>
            </a:r>
            <a:r>
              <a:rPr lang="en-US" spc="-4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damage</a:t>
            </a:r>
          </a:p>
          <a:p>
            <a:pPr marL="407987" lvl="1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Beam hitting RF cavity </a:t>
            </a:r>
            <a:r>
              <a:rPr lang="en-US" spc="-5" dirty="0">
                <a:latin typeface="Arial Narrow"/>
                <a:cs typeface="Arial Narrow"/>
              </a:rPr>
              <a:t>surface desorbs </a:t>
            </a:r>
            <a:r>
              <a:rPr lang="en-US" dirty="0">
                <a:latin typeface="Arial Narrow"/>
                <a:cs typeface="Arial Narrow"/>
              </a:rPr>
              <a:t>gas or </a:t>
            </a:r>
            <a:r>
              <a:rPr lang="en-US" spc="-5" dirty="0">
                <a:latin typeface="Arial Narrow"/>
                <a:cs typeface="Arial Narrow"/>
              </a:rPr>
              <a:t>particulates creating </a:t>
            </a:r>
            <a:r>
              <a:rPr lang="en-US" dirty="0">
                <a:latin typeface="Arial Narrow"/>
                <a:cs typeface="Arial Narrow"/>
              </a:rPr>
              <a:t>an </a:t>
            </a:r>
            <a:r>
              <a:rPr lang="en-US" spc="-5" dirty="0">
                <a:latin typeface="Arial Narrow"/>
                <a:cs typeface="Arial Narrow"/>
              </a:rPr>
              <a:t>environment </a:t>
            </a:r>
            <a:r>
              <a:rPr lang="en-US" dirty="0">
                <a:latin typeface="Arial Narrow"/>
                <a:cs typeface="Arial Narrow"/>
              </a:rPr>
              <a:t>for </a:t>
            </a:r>
            <a:r>
              <a:rPr lang="en-US" spc="-5" dirty="0">
                <a:latin typeface="Arial Narrow"/>
                <a:cs typeface="Arial Narrow"/>
              </a:rPr>
              <a:t>arcing </a:t>
            </a:r>
            <a:r>
              <a:rPr lang="en-US" dirty="0">
                <a:latin typeface="Arial Narrow"/>
                <a:cs typeface="Arial Narrow"/>
              </a:rPr>
              <a:t>or </a:t>
            </a:r>
            <a:r>
              <a:rPr lang="en-US" spc="-5" dirty="0">
                <a:latin typeface="Arial Narrow"/>
                <a:cs typeface="Arial Narrow"/>
              </a:rPr>
              <a:t>low-level</a:t>
            </a:r>
            <a:r>
              <a:rPr lang="en-US" spc="45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discharge</a:t>
            </a:r>
            <a:endParaRPr lang="en-US" dirty="0">
              <a:latin typeface="Arial Narrow"/>
              <a:cs typeface="Arial Narrow"/>
            </a:endParaRPr>
          </a:p>
          <a:p>
            <a:pPr marL="407987" lvl="1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RF cavity </a:t>
            </a:r>
            <a:r>
              <a:rPr lang="en-US" spc="-5" dirty="0">
                <a:latin typeface="Arial Narrow"/>
                <a:cs typeface="Arial Narrow"/>
              </a:rPr>
              <a:t>performance degrades </a:t>
            </a:r>
            <a:r>
              <a:rPr lang="en-US" dirty="0">
                <a:latin typeface="Arial Narrow"/>
                <a:cs typeface="Arial Narrow"/>
              </a:rPr>
              <a:t>over</a:t>
            </a:r>
            <a:r>
              <a:rPr lang="en-US" spc="4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time</a:t>
            </a:r>
          </a:p>
          <a:p>
            <a:pPr marL="407987" lvl="1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At SNS, some cavity fields have been </a:t>
            </a:r>
            <a:r>
              <a:rPr lang="en-US" spc="-5" dirty="0">
                <a:latin typeface="Arial Narrow"/>
                <a:cs typeface="Arial Narrow"/>
              </a:rPr>
              <a:t>lowered, </a:t>
            </a:r>
            <a:r>
              <a:rPr lang="en-US" dirty="0">
                <a:latin typeface="Arial Narrow"/>
                <a:cs typeface="Arial Narrow"/>
              </a:rPr>
              <a:t>some cavities have been </a:t>
            </a:r>
            <a:r>
              <a:rPr lang="en-US" spc="-5" dirty="0">
                <a:latin typeface="Arial Narrow"/>
                <a:cs typeface="Arial Narrow"/>
              </a:rPr>
              <a:t>turned </a:t>
            </a:r>
            <a:r>
              <a:rPr lang="en-US" spc="-10" dirty="0">
                <a:latin typeface="Arial Narrow"/>
                <a:cs typeface="Arial Narrow"/>
              </a:rPr>
              <a:t>off </a:t>
            </a:r>
          </a:p>
          <a:p>
            <a:pPr marL="696912" lvl="2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Lower fields = lower beam</a:t>
            </a:r>
            <a:r>
              <a:rPr lang="en-US" spc="-70" dirty="0">
                <a:latin typeface="Arial Narrow"/>
                <a:cs typeface="Arial Narrow"/>
              </a:rPr>
              <a:t> </a:t>
            </a:r>
            <a:r>
              <a:rPr lang="en-US" spc="-20" dirty="0">
                <a:latin typeface="Arial Narrow"/>
                <a:cs typeface="Arial Narrow"/>
              </a:rPr>
              <a:t>energy</a:t>
            </a:r>
            <a:endParaRPr lang="en-US" dirty="0">
              <a:latin typeface="Arial Narrow"/>
              <a:cs typeface="Arial Narrow"/>
            </a:endParaRPr>
          </a:p>
          <a:p>
            <a:pPr marL="407987" lvl="1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At SNS, SCL cavity </a:t>
            </a:r>
            <a:r>
              <a:rPr lang="en-US" spc="-5" dirty="0">
                <a:latin typeface="Arial Narrow"/>
                <a:cs typeface="Arial Narrow"/>
              </a:rPr>
              <a:t>performance degradation from errant </a:t>
            </a:r>
            <a:r>
              <a:rPr lang="en-US" dirty="0">
                <a:latin typeface="Arial Narrow"/>
                <a:cs typeface="Arial Narrow"/>
              </a:rPr>
              <a:t>beam can usually be</a:t>
            </a:r>
            <a:r>
              <a:rPr lang="en-US" spc="-70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restored</a:t>
            </a:r>
            <a:endParaRPr lang="en-US" dirty="0">
              <a:latin typeface="Arial Narrow"/>
              <a:cs typeface="Arial Narrow"/>
            </a:endParaRPr>
          </a:p>
          <a:p>
            <a:pPr marL="696912" lvl="2">
              <a:lnSpc>
                <a:spcPct val="100000"/>
              </a:lnSpc>
            </a:pPr>
            <a:r>
              <a:rPr lang="en-US" spc="-5" dirty="0">
                <a:latin typeface="Arial Narrow"/>
                <a:cs typeface="Arial Narrow"/>
              </a:rPr>
              <a:t>Requires </a:t>
            </a:r>
            <a:r>
              <a:rPr lang="en-US" dirty="0">
                <a:latin typeface="Arial Narrow"/>
                <a:cs typeface="Arial Narrow"/>
              </a:rPr>
              <a:t>cavity </a:t>
            </a:r>
            <a:r>
              <a:rPr lang="en-US" spc="-5" dirty="0">
                <a:latin typeface="Arial Narrow"/>
                <a:cs typeface="Arial Narrow"/>
              </a:rPr>
              <a:t>warm </a:t>
            </a:r>
            <a:r>
              <a:rPr lang="en-US" dirty="0">
                <a:latin typeface="Arial Narrow"/>
                <a:cs typeface="Arial Narrow"/>
              </a:rPr>
              <a:t>up </a:t>
            </a:r>
            <a:r>
              <a:rPr lang="en-US" spc="-5" dirty="0">
                <a:latin typeface="Arial Narrow"/>
                <a:cs typeface="Arial Narrow"/>
              </a:rPr>
              <a:t>during </a:t>
            </a:r>
            <a:r>
              <a:rPr lang="en-US" dirty="0">
                <a:latin typeface="Arial Narrow"/>
                <a:cs typeface="Arial Narrow"/>
              </a:rPr>
              <a:t>a long shutdown and then RF conditioning </a:t>
            </a:r>
            <a:r>
              <a:rPr lang="en-US" spc="-5" dirty="0">
                <a:latin typeface="Arial Narrow"/>
                <a:cs typeface="Arial Narrow"/>
              </a:rPr>
              <a:t>before resuming </a:t>
            </a:r>
            <a:r>
              <a:rPr lang="en-US" dirty="0">
                <a:latin typeface="Arial Narrow"/>
                <a:cs typeface="Arial Narrow"/>
              </a:rPr>
              <a:t>beam</a:t>
            </a:r>
            <a:r>
              <a:rPr lang="en-US" spc="10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operation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95302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loss</a:t>
            </a:r>
            <a:r>
              <a:rPr lang="en-US" spc="-5" dirty="0"/>
              <a:t> </a:t>
            </a:r>
            <a:r>
              <a:rPr lang="en-US" dirty="0"/>
              <a:t>due </a:t>
            </a:r>
            <a:r>
              <a:rPr lang="en-US" spc="-5" dirty="0"/>
              <a:t>t</a:t>
            </a:r>
            <a:r>
              <a:rPr lang="en-US" dirty="0"/>
              <a:t>o RF </a:t>
            </a:r>
            <a:r>
              <a:rPr lang="en-US" spc="45" dirty="0"/>
              <a:t>r</a:t>
            </a:r>
            <a:r>
              <a:rPr lang="en-US" dirty="0"/>
              <a:t>e</a:t>
            </a:r>
            <a:r>
              <a:rPr lang="en-US" spc="-5" dirty="0"/>
              <a:t>s</a:t>
            </a:r>
            <a:r>
              <a:rPr lang="en-US" dirty="0"/>
              <a:t>pon</a:t>
            </a:r>
            <a:r>
              <a:rPr lang="en-US" spc="-5" dirty="0"/>
              <a:t>s</a:t>
            </a:r>
            <a:r>
              <a:rPr lang="en-US" dirty="0"/>
              <a:t>e </a:t>
            </a:r>
            <a:r>
              <a:rPr lang="en-US" spc="-5" dirty="0"/>
              <a:t>t</a:t>
            </a:r>
            <a:r>
              <a:rPr lang="en-US" dirty="0"/>
              <a:t>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88" y="1091129"/>
            <a:ext cx="11369809" cy="4047778"/>
          </a:xfrm>
        </p:spPr>
        <p:txBody>
          <a:bodyPr/>
          <a:lstStyle/>
          <a:p>
            <a:pPr marL="241300" marR="281305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RF feed back and feed </a:t>
            </a:r>
            <a:r>
              <a:rPr lang="en-US" spc="-5" dirty="0">
                <a:latin typeface="Arial Narrow"/>
                <a:cs typeface="Arial Narrow"/>
              </a:rPr>
              <a:t>forward </a:t>
            </a:r>
            <a:r>
              <a:rPr lang="en-US" dirty="0">
                <a:latin typeface="Arial Narrow"/>
                <a:cs typeface="Arial Narrow"/>
              </a:rPr>
              <a:t>is an </a:t>
            </a:r>
            <a:r>
              <a:rPr lang="en-US" spc="-5" dirty="0">
                <a:latin typeface="Arial Narrow"/>
                <a:cs typeface="Arial Narrow"/>
              </a:rPr>
              <a:t>important part </a:t>
            </a:r>
            <a:r>
              <a:rPr lang="en-US" dirty="0">
                <a:latin typeface="Arial Narrow"/>
                <a:cs typeface="Arial Narrow"/>
              </a:rPr>
              <a:t>of beam loss  </a:t>
            </a:r>
            <a:r>
              <a:rPr lang="en-US" spc="-5" dirty="0">
                <a:latin typeface="Arial Narrow"/>
                <a:cs typeface="Arial Narrow"/>
              </a:rPr>
              <a:t>control. </a:t>
            </a:r>
            <a:r>
              <a:rPr lang="en-US" dirty="0">
                <a:latin typeface="Arial Narrow"/>
                <a:cs typeface="Arial Narrow"/>
              </a:rPr>
              <a:t>The RF system must </a:t>
            </a:r>
            <a:r>
              <a:rPr lang="en-US" spc="-5" dirty="0">
                <a:latin typeface="Arial Narrow"/>
                <a:cs typeface="Arial Narrow"/>
              </a:rPr>
              <a:t>react </a:t>
            </a:r>
            <a:r>
              <a:rPr lang="en-US" dirty="0">
                <a:latin typeface="Arial Narrow"/>
                <a:cs typeface="Arial Narrow"/>
              </a:rPr>
              <a:t>to and also anticipate the</a:t>
            </a:r>
            <a:r>
              <a:rPr lang="en-US" spc="-8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beam loading caused by high intensity</a:t>
            </a:r>
            <a:r>
              <a:rPr lang="en-US" spc="-10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beams.</a:t>
            </a:r>
          </a:p>
          <a:p>
            <a:pPr marL="241300" marR="281305" indent="-228600">
              <a:lnSpc>
                <a:spcPts val="2800"/>
              </a:lnSpc>
            </a:pPr>
            <a:r>
              <a:rPr lang="en-US" spc="-5" dirty="0">
                <a:latin typeface="Arial Narrow"/>
                <a:cs typeface="Arial Narrow"/>
              </a:rPr>
              <a:t>Otherwise there </a:t>
            </a:r>
            <a:r>
              <a:rPr lang="en-US" dirty="0">
                <a:latin typeface="Arial Narrow"/>
                <a:cs typeface="Arial Narrow"/>
              </a:rPr>
              <a:t>will not be a constant </a:t>
            </a:r>
            <a:r>
              <a:rPr lang="en-US" spc="-5" dirty="0">
                <a:latin typeface="Arial Narrow"/>
                <a:cs typeface="Arial Narrow"/>
              </a:rPr>
              <a:t>accelerating </a:t>
            </a:r>
            <a:r>
              <a:rPr lang="en-US" dirty="0">
                <a:latin typeface="Arial Narrow"/>
                <a:cs typeface="Arial Narrow"/>
              </a:rPr>
              <a:t>field in the</a:t>
            </a:r>
            <a:r>
              <a:rPr lang="en-US" spc="-17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cavity  for the </a:t>
            </a:r>
            <a:r>
              <a:rPr lang="en-US" spc="-5" dirty="0">
                <a:latin typeface="Arial Narrow"/>
                <a:cs typeface="Arial Narrow"/>
              </a:rPr>
              <a:t>duration </a:t>
            </a:r>
            <a:r>
              <a:rPr lang="en-US" dirty="0">
                <a:latin typeface="Arial Narrow"/>
                <a:cs typeface="Arial Narrow"/>
              </a:rPr>
              <a:t>of the beam pulse, which can cause beam</a:t>
            </a:r>
            <a:r>
              <a:rPr lang="en-US" spc="-7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loss</a:t>
            </a:r>
          </a:p>
          <a:p>
            <a:pPr marL="241300" marR="95885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When the beam is </a:t>
            </a:r>
            <a:r>
              <a:rPr lang="en-US" spc="-5" dirty="0">
                <a:latin typeface="Arial Narrow"/>
                <a:cs typeface="Arial Narrow"/>
              </a:rPr>
              <a:t>turned </a:t>
            </a:r>
            <a:r>
              <a:rPr lang="en-US" dirty="0">
                <a:latin typeface="Arial Narrow"/>
                <a:cs typeface="Arial Narrow"/>
              </a:rPr>
              <a:t>back on after a </a:t>
            </a:r>
            <a:r>
              <a:rPr lang="en-US" spc="-5" dirty="0">
                <a:latin typeface="Arial Narrow"/>
                <a:cs typeface="Arial Narrow"/>
              </a:rPr>
              <a:t>trip, </a:t>
            </a:r>
            <a:r>
              <a:rPr lang="en-US" dirty="0">
                <a:latin typeface="Arial Narrow"/>
                <a:cs typeface="Arial Narrow"/>
              </a:rPr>
              <a:t>the RF system may have to </a:t>
            </a:r>
            <a:r>
              <a:rPr lang="en-US" spc="-5" dirty="0">
                <a:latin typeface="Arial Narrow"/>
                <a:cs typeface="Arial Narrow"/>
              </a:rPr>
              <a:t>re-optimize </a:t>
            </a:r>
            <a:r>
              <a:rPr lang="en-US" dirty="0">
                <a:latin typeface="Arial Narrow"/>
                <a:cs typeface="Arial Narrow"/>
              </a:rPr>
              <a:t>the feed back and feed </a:t>
            </a:r>
            <a:r>
              <a:rPr lang="en-US" spc="-5" dirty="0">
                <a:latin typeface="Arial Narrow"/>
                <a:cs typeface="Arial Narrow"/>
              </a:rPr>
              <a:t>forward parameters, </a:t>
            </a:r>
            <a:r>
              <a:rPr lang="en-US" dirty="0">
                <a:latin typeface="Arial Narrow"/>
                <a:cs typeface="Arial Narrow"/>
              </a:rPr>
              <a:t>and beam loss can be higher than </a:t>
            </a:r>
            <a:r>
              <a:rPr lang="en-US" spc="-5" dirty="0">
                <a:latin typeface="Arial Narrow"/>
                <a:cs typeface="Arial Narrow"/>
              </a:rPr>
              <a:t>normal during </a:t>
            </a:r>
            <a:r>
              <a:rPr lang="en-US" dirty="0">
                <a:latin typeface="Arial Narrow"/>
                <a:cs typeface="Arial Narrow"/>
              </a:rPr>
              <a:t>this</a:t>
            </a:r>
            <a:r>
              <a:rPr lang="en-US" spc="-5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time</a:t>
            </a:r>
          </a:p>
          <a:p>
            <a:pPr marL="241300" marR="5080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Example: at SNS, after a latched </a:t>
            </a:r>
            <a:r>
              <a:rPr lang="en-US" spc="-10" dirty="0">
                <a:latin typeface="Arial Narrow"/>
                <a:cs typeface="Arial Narrow"/>
              </a:rPr>
              <a:t>beam-off </a:t>
            </a:r>
            <a:r>
              <a:rPr lang="en-US" spc="-5" dirty="0">
                <a:latin typeface="Arial Narrow"/>
                <a:cs typeface="Arial Narrow"/>
              </a:rPr>
              <a:t>trip, </a:t>
            </a:r>
            <a:r>
              <a:rPr lang="en-US" dirty="0">
                <a:latin typeface="Arial Narrow"/>
                <a:cs typeface="Arial Narrow"/>
              </a:rPr>
              <a:t>we slowly </a:t>
            </a:r>
            <a:r>
              <a:rPr lang="en-US" spc="-5" dirty="0">
                <a:latin typeface="Arial Narrow"/>
                <a:cs typeface="Arial Narrow"/>
              </a:rPr>
              <a:t>increase “ramp” </a:t>
            </a:r>
            <a:r>
              <a:rPr lang="en-US" dirty="0">
                <a:latin typeface="Arial Narrow"/>
                <a:cs typeface="Arial Narrow"/>
              </a:rPr>
              <a:t>the </a:t>
            </a:r>
            <a:r>
              <a:rPr lang="en-US" spc="-5" dirty="0">
                <a:latin typeface="Arial Narrow"/>
                <a:cs typeface="Arial Narrow"/>
              </a:rPr>
              <a:t>average </a:t>
            </a:r>
            <a:r>
              <a:rPr lang="en-US" dirty="0">
                <a:latin typeface="Arial Narrow"/>
                <a:cs typeface="Arial Narrow"/>
              </a:rPr>
              <a:t>beam </a:t>
            </a:r>
            <a:r>
              <a:rPr lang="en-US" spc="-5" dirty="0">
                <a:latin typeface="Arial Narrow"/>
                <a:cs typeface="Arial Narrow"/>
              </a:rPr>
              <a:t>current </a:t>
            </a:r>
            <a:r>
              <a:rPr lang="en-US" dirty="0">
                <a:latin typeface="Arial Narrow"/>
                <a:cs typeface="Arial Narrow"/>
              </a:rPr>
              <a:t>over a </a:t>
            </a:r>
            <a:r>
              <a:rPr lang="en-US" spc="-5" dirty="0">
                <a:latin typeface="Arial Narrow"/>
                <a:cs typeface="Arial Narrow"/>
              </a:rPr>
              <a:t>period </a:t>
            </a:r>
            <a:r>
              <a:rPr lang="en-US" dirty="0">
                <a:latin typeface="Arial Narrow"/>
                <a:cs typeface="Arial Narrow"/>
              </a:rPr>
              <a:t>of about 1 minute to give the RF system time to </a:t>
            </a:r>
            <a:r>
              <a:rPr lang="en-US" spc="-5" dirty="0">
                <a:latin typeface="Arial Narrow"/>
                <a:cs typeface="Arial Narrow"/>
              </a:rPr>
              <a:t>adapt, ramping </a:t>
            </a:r>
            <a:r>
              <a:rPr lang="en-US" dirty="0">
                <a:latin typeface="Arial Narrow"/>
                <a:cs typeface="Arial Narrow"/>
              </a:rPr>
              <a:t>both the peak </a:t>
            </a:r>
            <a:r>
              <a:rPr lang="en-US" spc="-5" dirty="0">
                <a:latin typeface="Arial Narrow"/>
                <a:cs typeface="Arial Narrow"/>
              </a:rPr>
              <a:t>current </a:t>
            </a:r>
            <a:r>
              <a:rPr lang="en-US" dirty="0">
                <a:latin typeface="Arial Narrow"/>
                <a:cs typeface="Arial Narrow"/>
              </a:rPr>
              <a:t>and the </a:t>
            </a:r>
            <a:r>
              <a:rPr lang="en-US" spc="-5" dirty="0">
                <a:latin typeface="Arial Narrow"/>
                <a:cs typeface="Arial Narrow"/>
              </a:rPr>
              <a:t>rep rate. </a:t>
            </a:r>
            <a:r>
              <a:rPr lang="en-US" dirty="0">
                <a:latin typeface="Arial Narrow"/>
                <a:cs typeface="Arial Narrow"/>
              </a:rPr>
              <a:t>Beam losses </a:t>
            </a:r>
            <a:r>
              <a:rPr lang="en-US" spc="-5" dirty="0">
                <a:latin typeface="Arial Narrow"/>
                <a:cs typeface="Arial Narrow"/>
              </a:rPr>
              <a:t>are </a:t>
            </a:r>
            <a:r>
              <a:rPr lang="en-US" dirty="0">
                <a:latin typeface="Arial Narrow"/>
                <a:cs typeface="Arial Narrow"/>
              </a:rPr>
              <a:t>elevated </a:t>
            </a:r>
            <a:r>
              <a:rPr lang="en-US" spc="-5" dirty="0">
                <a:latin typeface="Arial Narrow"/>
                <a:cs typeface="Arial Narrow"/>
              </a:rPr>
              <a:t>during </a:t>
            </a:r>
            <a:r>
              <a:rPr lang="en-US" dirty="0">
                <a:latin typeface="Arial Narrow"/>
                <a:cs typeface="Arial Narrow"/>
              </a:rPr>
              <a:t>this</a:t>
            </a:r>
            <a:r>
              <a:rPr lang="en-US" spc="-3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</a:t>
            </a:r>
            <a:r>
              <a:rPr lang="en-US" dirty="0" err="1"/>
              <a:t>Linac</a:t>
            </a:r>
            <a:r>
              <a:rPr lang="en-US" spc="-65" dirty="0"/>
              <a:t> </a:t>
            </a:r>
            <a:r>
              <a:rPr lang="en-US" spc="10" dirty="0"/>
              <a:t>Structure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1882891" y="738011"/>
            <a:ext cx="8976058" cy="222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62093" y="3128224"/>
            <a:ext cx="5715000" cy="3124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tabLst>
                <a:tab pos="2914650" algn="l"/>
                <a:tab pos="35496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Proton beam energy on target		</a:t>
            </a:r>
            <a:r>
              <a:rPr lang="en-US" sz="1600" b="1" dirty="0">
                <a:cs typeface="Times New Roman" charset="0"/>
              </a:rPr>
              <a:t>1.0   	</a:t>
            </a:r>
            <a:r>
              <a:rPr lang="en-US" sz="1600" b="1" dirty="0" err="1">
                <a:cs typeface="Times New Roman" charset="0"/>
              </a:rPr>
              <a:t>GeV</a:t>
            </a:r>
            <a:endParaRPr lang="en-US" sz="1600" b="1" dirty="0">
              <a:cs typeface="Times New Roman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tabLst>
                <a:tab pos="2914650" algn="l"/>
                <a:tab pos="35496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Proton beam current on target		</a:t>
            </a:r>
            <a:r>
              <a:rPr lang="en-US" sz="1600" b="1" dirty="0">
                <a:cs typeface="Times New Roman" charset="0"/>
              </a:rPr>
              <a:t>1.4 	mA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tabLst>
                <a:tab pos="2914650" algn="l"/>
                <a:tab pos="35496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Power on target		</a:t>
            </a:r>
            <a:r>
              <a:rPr lang="en-US" sz="1600" b="1" dirty="0">
                <a:cs typeface="Times New Roman" charset="0"/>
              </a:rPr>
              <a:t>1.4	MW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tabLst>
                <a:tab pos="2914650" algn="l"/>
                <a:tab pos="35496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Pulse repetition rate		60 	Hz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tabLst>
                <a:tab pos="2914650" algn="l"/>
                <a:tab pos="35496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Beam </a:t>
            </a:r>
            <a:r>
              <a:rPr lang="en-US" sz="1600" dirty="0" err="1">
                <a:solidFill>
                  <a:srgbClr val="000000"/>
                </a:solidFill>
                <a:cs typeface="Times New Roman" charset="0"/>
              </a:rPr>
              <a:t>macropulse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 duty factor		6.0 	% 	</a:t>
            </a:r>
            <a:endParaRPr lang="en-US" sz="1600" dirty="0">
              <a:cs typeface="Times New Roman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tabLst>
                <a:tab pos="2914650" algn="l"/>
                <a:tab pos="35496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Ring fill time		1.0 	</a:t>
            </a:r>
            <a:r>
              <a:rPr lang="en-US" sz="1600" dirty="0" err="1">
                <a:solidFill>
                  <a:srgbClr val="000000"/>
                </a:solidFill>
                <a:cs typeface="Times New Roman" charset="0"/>
              </a:rPr>
              <a:t>ms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	</a:t>
            </a:r>
            <a:endParaRPr lang="en-US" sz="1600" dirty="0">
              <a:cs typeface="Times New Roman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tabLst>
                <a:tab pos="2914650" algn="l"/>
                <a:tab pos="35496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Protons per pulse on target		</a:t>
            </a:r>
            <a:r>
              <a:rPr lang="en-US" sz="1600" dirty="0">
                <a:cs typeface="Times New Roman" charset="0"/>
              </a:rPr>
              <a:t>1.5x10</a:t>
            </a:r>
            <a:r>
              <a:rPr lang="en-US" sz="1600" baseline="30000" dirty="0">
                <a:cs typeface="Times New Roman" charset="0"/>
              </a:rPr>
              <a:t>14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 </a:t>
            </a:r>
            <a:endParaRPr lang="en-US" sz="1600" dirty="0">
              <a:cs typeface="Times New Roman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tabLst>
                <a:tab pos="2914650" algn="l"/>
                <a:tab pos="35496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Proton pulse width on target		695 	ns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tabLst>
                <a:tab pos="2914650" algn="l"/>
                <a:tab pos="3549650" algn="l"/>
              </a:tabLst>
              <a:defRPr/>
            </a:pPr>
            <a:r>
              <a:rPr lang="en-US" sz="1600" dirty="0">
                <a:cs typeface="Times New Roman" charset="0"/>
              </a:rPr>
              <a:t>Linac length	 	335 	m</a:t>
            </a:r>
            <a:endParaRPr lang="en-US" sz="1600" dirty="0">
              <a:solidFill>
                <a:srgbClr val="000000"/>
              </a:solidFill>
              <a:cs typeface="Times New Roman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tabLst>
                <a:tab pos="2914650" algn="l"/>
                <a:tab pos="35496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Total </a:t>
            </a:r>
            <a:r>
              <a:rPr lang="en-US" sz="1600" dirty="0" err="1">
                <a:solidFill>
                  <a:srgbClr val="000000"/>
                </a:solidFill>
                <a:cs typeface="Times New Roman" charset="0"/>
              </a:rPr>
              <a:t>Beamline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 Length		903	m 	</a:t>
            </a:r>
            <a:endParaRPr lang="en-US" sz="1600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35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loss</a:t>
            </a:r>
            <a:r>
              <a:rPr lang="en-US" spc="-5" dirty="0"/>
              <a:t> </a:t>
            </a:r>
            <a:r>
              <a:rPr lang="en-US" dirty="0"/>
              <a:t>due </a:t>
            </a:r>
            <a:r>
              <a:rPr lang="en-US" spc="-5" dirty="0"/>
              <a:t>to </a:t>
            </a:r>
            <a:r>
              <a:rPr lang="en-US" dirty="0"/>
              <a:t>RF </a:t>
            </a:r>
            <a:r>
              <a:rPr lang="en-US" spc="-5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300" marR="5080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Also, sudden changes in the beam pulse </a:t>
            </a:r>
            <a:r>
              <a:rPr lang="en-US" spc="-5" dirty="0">
                <a:latin typeface="Arial Narrow"/>
                <a:cs typeface="Arial Narrow"/>
              </a:rPr>
              <a:t>structure </a:t>
            </a:r>
            <a:r>
              <a:rPr lang="en-US" dirty="0">
                <a:latin typeface="Arial Narrow"/>
                <a:cs typeface="Arial Narrow"/>
              </a:rPr>
              <a:t>can cause</a:t>
            </a:r>
            <a:r>
              <a:rPr lang="en-US" spc="-25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the beam loading to change too fast for the RF system to compensate, which can then cause beam</a:t>
            </a:r>
            <a:r>
              <a:rPr lang="en-US" spc="-10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loss</a:t>
            </a:r>
          </a:p>
          <a:p>
            <a:pPr marL="241300" marR="97790" indent="-228600">
              <a:lnSpc>
                <a:spcPts val="2800"/>
              </a:lnSpc>
            </a:pPr>
            <a:r>
              <a:rPr lang="en-US" spc="-20" dirty="0">
                <a:latin typeface="Arial Narrow"/>
                <a:cs typeface="Arial Narrow"/>
              </a:rPr>
              <a:t>Similarly, </a:t>
            </a:r>
            <a:r>
              <a:rPr lang="en-US" dirty="0">
                <a:latin typeface="Arial Narrow"/>
                <a:cs typeface="Arial Narrow"/>
              </a:rPr>
              <a:t>if an RF system </a:t>
            </a:r>
            <a:r>
              <a:rPr lang="en-US" spc="-5" dirty="0">
                <a:latin typeface="Arial Narrow"/>
                <a:cs typeface="Arial Narrow"/>
              </a:rPr>
              <a:t>trips </a:t>
            </a:r>
            <a:r>
              <a:rPr lang="en-US" spc="-15" dirty="0">
                <a:latin typeface="Arial Narrow"/>
                <a:cs typeface="Arial Narrow"/>
              </a:rPr>
              <a:t>off </a:t>
            </a:r>
            <a:r>
              <a:rPr lang="en-US" dirty="0">
                <a:latin typeface="Arial Narrow"/>
                <a:cs typeface="Arial Narrow"/>
              </a:rPr>
              <a:t>in </a:t>
            </a:r>
            <a:r>
              <a:rPr lang="en-US" spc="-5" dirty="0">
                <a:latin typeface="Arial Narrow"/>
                <a:cs typeface="Arial Narrow"/>
              </a:rPr>
              <a:t>mid-pulse, </a:t>
            </a:r>
            <a:r>
              <a:rPr lang="en-US" dirty="0">
                <a:latin typeface="Arial Narrow"/>
                <a:cs typeface="Arial Narrow"/>
              </a:rPr>
              <a:t>the collapsing  field in the cavity will only </a:t>
            </a:r>
            <a:r>
              <a:rPr lang="en-US" spc="-5" dirty="0">
                <a:latin typeface="Arial Narrow"/>
                <a:cs typeface="Arial Narrow"/>
              </a:rPr>
              <a:t>partially accelerate </a:t>
            </a:r>
            <a:r>
              <a:rPr lang="en-US" dirty="0">
                <a:latin typeface="Arial Narrow"/>
                <a:cs typeface="Arial Narrow"/>
              </a:rPr>
              <a:t>the beam, and cause beam loss in the </a:t>
            </a:r>
            <a:r>
              <a:rPr lang="en-US" spc="-5" dirty="0">
                <a:latin typeface="Arial Narrow"/>
                <a:cs typeface="Arial Narrow"/>
              </a:rPr>
              <a:t>downstream portion </a:t>
            </a:r>
            <a:r>
              <a:rPr lang="en-US" dirty="0">
                <a:latin typeface="Arial Narrow"/>
                <a:cs typeface="Arial Narrow"/>
              </a:rPr>
              <a:t>of the </a:t>
            </a:r>
            <a:r>
              <a:rPr lang="en-US" dirty="0" err="1">
                <a:latin typeface="Arial Narrow"/>
                <a:cs typeface="Arial Narrow"/>
              </a:rPr>
              <a:t>linac</a:t>
            </a:r>
            <a:r>
              <a:rPr lang="en-US" dirty="0">
                <a:latin typeface="Arial Narrow"/>
                <a:cs typeface="Arial Narrow"/>
              </a:rPr>
              <a:t> or beam </a:t>
            </a:r>
            <a:r>
              <a:rPr lang="en-US" spc="-5" dirty="0">
                <a:latin typeface="Arial Narrow"/>
                <a:cs typeface="Arial Narrow"/>
              </a:rPr>
              <a:t>transport</a:t>
            </a:r>
            <a:r>
              <a:rPr lang="en-US" spc="-7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lines</a:t>
            </a:r>
          </a:p>
          <a:p>
            <a:pPr marL="636587" marR="97790" lvl="1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Due to the </a:t>
            </a:r>
            <a:r>
              <a:rPr lang="en-US" spc="-5" dirty="0">
                <a:latin typeface="Arial Narrow"/>
                <a:cs typeface="Arial Narrow"/>
              </a:rPr>
              <a:t>response </a:t>
            </a:r>
            <a:r>
              <a:rPr lang="en-US" dirty="0">
                <a:latin typeface="Arial Narrow"/>
                <a:cs typeface="Arial Narrow"/>
              </a:rPr>
              <a:t>time of the MPS system </a:t>
            </a:r>
            <a:r>
              <a:rPr lang="en-US" spc="-5" dirty="0">
                <a:latin typeface="Arial Narrow"/>
                <a:cs typeface="Arial Narrow"/>
              </a:rPr>
              <a:t>(15 </a:t>
            </a:r>
            <a:r>
              <a:rPr lang="en-US" dirty="0">
                <a:latin typeface="Arial Narrow"/>
                <a:cs typeface="Arial Narrow"/>
              </a:rPr>
              <a:t>- 20 us at </a:t>
            </a:r>
            <a:r>
              <a:rPr lang="en-US" spc="-5" dirty="0">
                <a:latin typeface="Arial Narrow"/>
                <a:cs typeface="Arial Narrow"/>
              </a:rPr>
              <a:t>SNS) with the combined response time of the RF system (8 – 12 us), </a:t>
            </a:r>
            <a:r>
              <a:rPr lang="en-US" dirty="0">
                <a:latin typeface="Arial Narrow"/>
                <a:cs typeface="Arial Narrow"/>
              </a:rPr>
              <a:t>the ion </a:t>
            </a:r>
            <a:r>
              <a:rPr lang="en-US" spc="-5" dirty="0">
                <a:latin typeface="Arial Narrow"/>
                <a:cs typeface="Arial Narrow"/>
              </a:rPr>
              <a:t>source </a:t>
            </a:r>
            <a:r>
              <a:rPr lang="en-US" dirty="0">
                <a:latin typeface="Arial Narrow"/>
                <a:cs typeface="Arial Narrow"/>
              </a:rPr>
              <a:t>will continue to inject beam into the </a:t>
            </a:r>
            <a:r>
              <a:rPr lang="en-US" dirty="0" err="1">
                <a:latin typeface="Arial Narrow"/>
                <a:cs typeface="Arial Narrow"/>
              </a:rPr>
              <a:t>linac</a:t>
            </a:r>
            <a:r>
              <a:rPr lang="en-US" dirty="0">
                <a:latin typeface="Arial Narrow"/>
                <a:cs typeface="Arial Narrow"/>
              </a:rPr>
              <a:t>, only to</a:t>
            </a:r>
            <a:r>
              <a:rPr lang="en-US" spc="-8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be lost </a:t>
            </a:r>
            <a:r>
              <a:rPr lang="en-US" spc="-5" dirty="0">
                <a:latin typeface="Arial Narrow"/>
                <a:cs typeface="Arial Narrow"/>
              </a:rPr>
              <a:t>downstream </a:t>
            </a:r>
            <a:r>
              <a:rPr lang="en-US" dirty="0">
                <a:latin typeface="Arial Narrow"/>
                <a:cs typeface="Arial Narrow"/>
              </a:rPr>
              <a:t>of the </a:t>
            </a:r>
            <a:r>
              <a:rPr lang="en-US" spc="-5" dirty="0">
                <a:latin typeface="Arial Narrow"/>
                <a:cs typeface="Arial Narrow"/>
              </a:rPr>
              <a:t>affected</a:t>
            </a:r>
            <a:r>
              <a:rPr lang="en-US" spc="-5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cavity</a:t>
            </a:r>
          </a:p>
        </p:txBody>
      </p:sp>
    </p:spTree>
    <p:extLst>
      <p:ext uri="{BB962C8B-B14F-4D97-AF65-F5344CB8AC3E}">
        <p14:creationId xmlns:p14="http://schemas.microsoft.com/office/powerpoint/2010/main" val="725164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39"/>
            <a:ext cx="11422261" cy="92948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spc="25" dirty="0"/>
              <a:t>a</a:t>
            </a:r>
            <a:r>
              <a:rPr lang="en-US" dirty="0"/>
              <a:t>p</a:t>
            </a:r>
            <a:r>
              <a:rPr lang="en-US" spc="-5" dirty="0"/>
              <a:t>t</a:t>
            </a:r>
            <a:r>
              <a:rPr lang="en-US" dirty="0"/>
              <a:t>u</a:t>
            </a:r>
            <a:r>
              <a:rPr lang="en-US" spc="-5" dirty="0"/>
              <a:t>r</a:t>
            </a:r>
            <a:r>
              <a:rPr lang="en-US" dirty="0"/>
              <a:t>ing </a:t>
            </a:r>
            <a:r>
              <a:rPr lang="en-US" spc="-5" dirty="0"/>
              <a:t>t</a:t>
            </a:r>
            <a:r>
              <a:rPr lang="en-US" dirty="0"/>
              <a:t>he	occa</a:t>
            </a:r>
            <a:r>
              <a:rPr lang="en-US" spc="-5" dirty="0"/>
              <a:t>s</a:t>
            </a:r>
            <a:r>
              <a:rPr lang="en-US" dirty="0"/>
              <a:t>ional beam loss </a:t>
            </a:r>
            <a:r>
              <a:rPr lang="en-US" spc="-30" dirty="0"/>
              <a:t>events</a:t>
            </a:r>
            <a:r>
              <a:rPr lang="en-US" dirty="0"/>
              <a:t> in </a:t>
            </a:r>
            <a:r>
              <a:rPr lang="en-US" spc="-5" dirty="0"/>
              <a:t>the </a:t>
            </a:r>
            <a:r>
              <a:rPr lang="en-US" dirty="0"/>
              <a:t>SNS</a:t>
            </a:r>
            <a:r>
              <a:rPr lang="en-US" spc="-100" dirty="0"/>
              <a:t>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z="3200" spc="-5" dirty="0">
                <a:latin typeface="Arial Narrow"/>
                <a:cs typeface="Arial Narrow"/>
              </a:rPr>
              <a:t>Differential </a:t>
            </a:r>
            <a:r>
              <a:rPr lang="en-US" sz="3200" dirty="0">
                <a:latin typeface="Arial Narrow"/>
                <a:cs typeface="Arial Narrow"/>
              </a:rPr>
              <a:t>Beam </a:t>
            </a:r>
            <a:r>
              <a:rPr lang="en-US" sz="3200" spc="-5" dirty="0">
                <a:latin typeface="Arial Narrow"/>
                <a:cs typeface="Arial Narrow"/>
              </a:rPr>
              <a:t>Current </a:t>
            </a:r>
            <a:r>
              <a:rPr lang="en-US" sz="3200" dirty="0">
                <a:latin typeface="Arial Narrow"/>
                <a:cs typeface="Arial Narrow"/>
              </a:rPr>
              <a:t>Monitor </a:t>
            </a:r>
            <a:r>
              <a:rPr lang="en-US" sz="3200" spc="-5" dirty="0">
                <a:latin typeface="Arial Narrow"/>
                <a:cs typeface="Arial Narrow"/>
              </a:rPr>
              <a:t>(BCM)</a:t>
            </a:r>
            <a:r>
              <a:rPr lang="en-US" sz="3200" spc="-235" dirty="0">
                <a:latin typeface="Arial Narrow"/>
                <a:cs typeface="Arial Narrow"/>
              </a:rPr>
              <a:t> </a:t>
            </a:r>
            <a:r>
              <a:rPr lang="en-US" sz="3200" dirty="0">
                <a:latin typeface="Arial Narrow"/>
                <a:cs typeface="Arial Narrow"/>
              </a:rPr>
              <a:t>systems</a:t>
            </a:r>
          </a:p>
          <a:p>
            <a:pPr marL="407987" lvl="1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Use BCMs in the </a:t>
            </a:r>
            <a:r>
              <a:rPr lang="en-US" spc="-45" dirty="0">
                <a:latin typeface="Arial Narrow"/>
                <a:cs typeface="Arial Narrow"/>
              </a:rPr>
              <a:t>MEBT, </a:t>
            </a:r>
            <a:r>
              <a:rPr lang="en-US" dirty="0">
                <a:latin typeface="Arial Narrow"/>
                <a:cs typeface="Arial Narrow"/>
              </a:rPr>
              <a:t>CCL, and HEBT to see how much</a:t>
            </a:r>
            <a:r>
              <a:rPr lang="en-US" spc="-23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beam is lost in the</a:t>
            </a:r>
            <a:r>
              <a:rPr lang="en-US" spc="-10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SCL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en-US" sz="3200" dirty="0">
                <a:latin typeface="Arial Narrow"/>
                <a:cs typeface="Arial Narrow"/>
              </a:rPr>
              <a:t>BLM</a:t>
            </a:r>
            <a:r>
              <a:rPr lang="en-US" sz="3200" spc="-285" dirty="0">
                <a:latin typeface="Arial Narrow"/>
                <a:cs typeface="Arial Narrow"/>
              </a:rPr>
              <a:t> </a:t>
            </a:r>
            <a:r>
              <a:rPr lang="en-US" sz="3200" dirty="0">
                <a:latin typeface="Arial Narrow"/>
                <a:cs typeface="Arial Narrow"/>
              </a:rPr>
              <a:t>systems</a:t>
            </a:r>
          </a:p>
          <a:p>
            <a:pPr marL="407987" lvl="1">
              <a:lnSpc>
                <a:spcPct val="100000"/>
              </a:lnSpc>
              <a:spcBef>
                <a:spcPts val="960"/>
              </a:spcBef>
            </a:pPr>
            <a:r>
              <a:rPr lang="en-US" dirty="0">
                <a:latin typeface="Arial Narrow"/>
                <a:cs typeface="Arial Narrow"/>
              </a:rPr>
              <a:t>76 ion chamber </a:t>
            </a:r>
            <a:r>
              <a:rPr lang="en-US" spc="-5" dirty="0">
                <a:latin typeface="Arial Narrow"/>
                <a:cs typeface="Arial Narrow"/>
              </a:rPr>
              <a:t>detectors </a:t>
            </a:r>
            <a:r>
              <a:rPr lang="en-US" dirty="0">
                <a:latin typeface="Arial Narrow"/>
                <a:cs typeface="Arial Narrow"/>
              </a:rPr>
              <a:t>along the</a:t>
            </a:r>
            <a:r>
              <a:rPr lang="en-US" spc="-20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SCL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en-US" sz="3600" dirty="0">
                <a:latin typeface="Arial Narrow"/>
                <a:cs typeface="Arial Narrow"/>
              </a:rPr>
              <a:t>Automated </a:t>
            </a:r>
            <a:r>
              <a:rPr lang="en-US" sz="3600" spc="-5" dirty="0">
                <a:latin typeface="Arial Narrow"/>
                <a:cs typeface="Arial Narrow"/>
              </a:rPr>
              <a:t>report</a:t>
            </a:r>
            <a:r>
              <a:rPr lang="en-US" sz="3600" spc="-270" dirty="0">
                <a:latin typeface="Arial Narrow"/>
                <a:cs typeface="Arial Narrow"/>
              </a:rPr>
              <a:t> </a:t>
            </a:r>
            <a:r>
              <a:rPr lang="en-US" sz="3600" dirty="0">
                <a:latin typeface="Arial Narrow"/>
                <a:cs typeface="Arial Narrow"/>
              </a:rPr>
              <a:t>system</a:t>
            </a:r>
          </a:p>
          <a:p>
            <a:pPr marL="407987" lvl="1">
              <a:lnSpc>
                <a:spcPct val="100000"/>
              </a:lnSpc>
              <a:spcBef>
                <a:spcPts val="960"/>
              </a:spcBef>
            </a:pPr>
            <a:r>
              <a:rPr lang="en-US" dirty="0">
                <a:latin typeface="Arial Narrow"/>
                <a:cs typeface="Arial Narrow"/>
              </a:rPr>
              <a:t>SCL BLM </a:t>
            </a:r>
            <a:r>
              <a:rPr lang="en-US" spc="-5" dirty="0">
                <a:latin typeface="Arial Narrow"/>
                <a:cs typeface="Arial Narrow"/>
              </a:rPr>
              <a:t>trip occurs, </a:t>
            </a:r>
            <a:r>
              <a:rPr lang="en-US" dirty="0">
                <a:latin typeface="Arial Narrow"/>
                <a:cs typeface="Arial Narrow"/>
              </a:rPr>
              <a:t>or BCM system detects </a:t>
            </a:r>
            <a:r>
              <a:rPr lang="en-US" spc="-5" dirty="0">
                <a:latin typeface="Arial Narrow"/>
                <a:cs typeface="Arial Narrow"/>
              </a:rPr>
              <a:t>abnormal</a:t>
            </a:r>
            <a:r>
              <a:rPr lang="en-US" spc="-24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signal</a:t>
            </a:r>
          </a:p>
          <a:p>
            <a:pPr marL="696912" lvl="2">
              <a:lnSpc>
                <a:spcPct val="100000"/>
              </a:lnSpc>
              <a:spcBef>
                <a:spcPts val="960"/>
              </a:spcBef>
            </a:pPr>
            <a:r>
              <a:rPr lang="en-US" sz="2000" dirty="0">
                <a:latin typeface="Arial Narrow"/>
                <a:cs typeface="Arial Narrow"/>
              </a:rPr>
              <a:t>Record BCM waveforms, BLM waveforms, BLM signal</a:t>
            </a:r>
            <a:r>
              <a:rPr lang="en-US" sz="2000" spc="160" dirty="0">
                <a:latin typeface="Arial Narrow"/>
                <a:cs typeface="Arial Narrow"/>
              </a:rPr>
              <a:t> </a:t>
            </a:r>
            <a:r>
              <a:rPr lang="en-US" sz="2000" dirty="0">
                <a:latin typeface="Arial Narrow"/>
                <a:cs typeface="Arial Narrow"/>
              </a:rPr>
              <a:t>level</a:t>
            </a:r>
          </a:p>
          <a:p>
            <a:pPr marL="696912" lvl="2">
              <a:lnSpc>
                <a:spcPct val="100000"/>
              </a:lnSpc>
              <a:spcBef>
                <a:spcPts val="960"/>
              </a:spcBef>
            </a:pPr>
            <a:r>
              <a:rPr lang="en-US" sz="2200" dirty="0">
                <a:latin typeface="Arial Narrow"/>
                <a:cs typeface="Arial Narrow"/>
              </a:rPr>
              <a:t>Send data to a webserver for immediate</a:t>
            </a:r>
            <a:r>
              <a:rPr lang="en-US" sz="2200" spc="165" dirty="0">
                <a:latin typeface="Arial Narrow"/>
                <a:cs typeface="Arial Narrow"/>
              </a:rPr>
              <a:t> </a:t>
            </a:r>
            <a:r>
              <a:rPr lang="en-US" sz="2200" dirty="0">
                <a:latin typeface="Arial Narrow"/>
                <a:cs typeface="Arial Narrow"/>
              </a:rPr>
              <a:t>viewing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28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/>
              <a:t>How</a:t>
            </a:r>
            <a:r>
              <a:rPr lang="en-US" dirty="0"/>
              <a:t> </a:t>
            </a:r>
            <a:r>
              <a:rPr lang="en-US" spc="-15" dirty="0"/>
              <a:t>much </a:t>
            </a:r>
            <a:r>
              <a:rPr lang="en-US" dirty="0"/>
              <a:t>beam is</a:t>
            </a:r>
            <a:r>
              <a:rPr lang="en-US" spc="-105" dirty="0"/>
              <a:t> </a:t>
            </a:r>
            <a:r>
              <a:rPr lang="en-US" dirty="0"/>
              <a:t>lost?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72" y="1218129"/>
            <a:ext cx="3346681" cy="2495227"/>
          </a:xfrm>
        </p:spPr>
        <p:txBody>
          <a:bodyPr/>
          <a:lstStyle/>
          <a:p>
            <a:pPr marL="241300" marR="14604" indent="-228600">
              <a:lnSpc>
                <a:spcPts val="2800"/>
              </a:lnSpc>
            </a:pPr>
            <a:r>
              <a:rPr lang="en-US" spc="-5" dirty="0">
                <a:latin typeface="Arial Narrow"/>
                <a:cs typeface="Arial Narrow"/>
              </a:rPr>
              <a:t>Differential  </a:t>
            </a:r>
            <a:r>
              <a:rPr lang="en-US" dirty="0">
                <a:latin typeface="Arial Narrow"/>
                <a:cs typeface="Arial Narrow"/>
              </a:rPr>
              <a:t>BCMs</a:t>
            </a:r>
            <a:r>
              <a:rPr lang="en-US" spc="-10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showed  </a:t>
            </a:r>
            <a:r>
              <a:rPr lang="en-US" spc="-5" dirty="0">
                <a:latin typeface="Arial Narrow"/>
                <a:cs typeface="Arial Narrow"/>
              </a:rPr>
              <a:t>different </a:t>
            </a:r>
            <a:r>
              <a:rPr lang="en-US" dirty="0">
                <a:latin typeface="Arial Narrow"/>
                <a:cs typeface="Arial Narrow"/>
              </a:rPr>
              <a:t>types of</a:t>
            </a:r>
            <a:r>
              <a:rPr lang="en-US" spc="-10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faults</a:t>
            </a:r>
          </a:p>
          <a:p>
            <a:pPr marL="636587" marR="14604" lvl="1" indent="-228600">
              <a:lnSpc>
                <a:spcPts val="2800"/>
              </a:lnSpc>
            </a:pPr>
            <a:r>
              <a:rPr lang="en-US" spc="-10" dirty="0">
                <a:latin typeface="Arial Narrow"/>
                <a:cs typeface="Arial Narrow"/>
              </a:rPr>
              <a:t>Average </a:t>
            </a:r>
            <a:r>
              <a:rPr lang="en-US" dirty="0">
                <a:latin typeface="Arial Narrow"/>
                <a:cs typeface="Arial Narrow"/>
              </a:rPr>
              <a:t>15-20</a:t>
            </a:r>
            <a:r>
              <a:rPr lang="en-US" spc="-100" dirty="0">
                <a:latin typeface="Arial Narrow"/>
                <a:cs typeface="Arial Narrow"/>
              </a:rPr>
              <a:t> </a:t>
            </a:r>
            <a:r>
              <a:rPr lang="en-US" dirty="0" err="1">
                <a:latin typeface="Arial Narrow"/>
                <a:cs typeface="Arial Narrow"/>
              </a:rPr>
              <a:t>usec</a:t>
            </a:r>
            <a:r>
              <a:rPr lang="en-US" dirty="0">
                <a:latin typeface="Arial Narrow"/>
                <a:cs typeface="Arial Narrow"/>
              </a:rPr>
              <a:t> of beam</a:t>
            </a:r>
            <a:r>
              <a:rPr lang="en-US" spc="-10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lost in the</a:t>
            </a:r>
            <a:r>
              <a:rPr lang="en-US" spc="-10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SCL</a:t>
            </a:r>
          </a:p>
          <a:p>
            <a:pPr marL="636587" marR="14604" lvl="1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1 turn is ~1 </a:t>
            </a:r>
            <a:r>
              <a:rPr lang="en-US" dirty="0" err="1">
                <a:latin typeface="Arial Narrow"/>
                <a:cs typeface="Arial Narrow"/>
              </a:rPr>
              <a:t>usec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3759200" y="5156200"/>
            <a:ext cx="6553200" cy="149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762000">
              <a:lnSpc>
                <a:spcPct val="100000"/>
              </a:lnSpc>
            </a:pPr>
            <a:r>
              <a:rPr sz="900" dirty="0">
                <a:solidFill>
                  <a:srgbClr val="BFBFBF"/>
                </a:solidFill>
                <a:latin typeface="Times New Roman"/>
                <a:cs typeface="Times New Roman"/>
              </a:rPr>
              <a:t>M. Plum – JIAS </a:t>
            </a:r>
            <a:r>
              <a:rPr sz="900" spc="-15" dirty="0">
                <a:solidFill>
                  <a:srgbClr val="BFBFBF"/>
                </a:solidFill>
                <a:latin typeface="Times New Roman"/>
                <a:cs typeface="Times New Roman"/>
              </a:rPr>
              <a:t>Nov. </a:t>
            </a:r>
            <a:r>
              <a:rPr sz="900" dirty="0">
                <a:solidFill>
                  <a:srgbClr val="BFBFBF"/>
                </a:solidFill>
                <a:latin typeface="Times New Roman"/>
                <a:cs typeface="Times New Roman"/>
              </a:rPr>
              <a:t>2014 – Beam loss in</a:t>
            </a:r>
            <a:r>
              <a:rPr sz="900" spc="-85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BFBFBF"/>
                </a:solidFill>
                <a:latin typeface="Times New Roman"/>
                <a:cs typeface="Times New Roman"/>
              </a:rPr>
              <a:t>linacs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59200" y="5156200"/>
            <a:ext cx="6553198" cy="1475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9200" y="965201"/>
            <a:ext cx="6658828" cy="4185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16897" y="5038436"/>
            <a:ext cx="1122218" cy="1641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83398" y="5080000"/>
            <a:ext cx="990600" cy="1600200"/>
          </a:xfrm>
          <a:custGeom>
            <a:avLst/>
            <a:gdLst/>
            <a:ahLst/>
            <a:cxnLst/>
            <a:rect l="l" t="t" r="r" b="b"/>
            <a:pathLst>
              <a:path w="990600" h="1600200">
                <a:moveTo>
                  <a:pt x="0" y="800099"/>
                </a:moveTo>
                <a:lnTo>
                  <a:pt x="1358" y="740387"/>
                </a:lnTo>
                <a:lnTo>
                  <a:pt x="5370" y="681866"/>
                </a:lnTo>
                <a:lnTo>
                  <a:pt x="11939" y="624693"/>
                </a:lnTo>
                <a:lnTo>
                  <a:pt x="20970" y="569020"/>
                </a:lnTo>
                <a:lnTo>
                  <a:pt x="32367" y="515003"/>
                </a:lnTo>
                <a:lnTo>
                  <a:pt x="46034" y="462797"/>
                </a:lnTo>
                <a:lnTo>
                  <a:pt x="61875" y="412557"/>
                </a:lnTo>
                <a:lnTo>
                  <a:pt x="79795" y="364437"/>
                </a:lnTo>
                <a:lnTo>
                  <a:pt x="99698" y="318591"/>
                </a:lnTo>
                <a:lnTo>
                  <a:pt x="121488" y="275175"/>
                </a:lnTo>
                <a:lnTo>
                  <a:pt x="145069" y="234343"/>
                </a:lnTo>
                <a:lnTo>
                  <a:pt x="170346" y="196250"/>
                </a:lnTo>
                <a:lnTo>
                  <a:pt x="197223" y="161051"/>
                </a:lnTo>
                <a:lnTo>
                  <a:pt x="225603" y="128901"/>
                </a:lnTo>
                <a:lnTo>
                  <a:pt x="255392" y="99953"/>
                </a:lnTo>
                <a:lnTo>
                  <a:pt x="286493" y="74363"/>
                </a:lnTo>
                <a:lnTo>
                  <a:pt x="318811" y="52285"/>
                </a:lnTo>
                <a:lnTo>
                  <a:pt x="352250" y="33875"/>
                </a:lnTo>
                <a:lnTo>
                  <a:pt x="422108" y="8675"/>
                </a:lnTo>
                <a:lnTo>
                  <a:pt x="495299" y="0"/>
                </a:lnTo>
                <a:lnTo>
                  <a:pt x="532264" y="2194"/>
                </a:lnTo>
                <a:lnTo>
                  <a:pt x="603885" y="19286"/>
                </a:lnTo>
                <a:lnTo>
                  <a:pt x="671788" y="52285"/>
                </a:lnTo>
                <a:lnTo>
                  <a:pt x="704105" y="74363"/>
                </a:lnTo>
                <a:lnTo>
                  <a:pt x="735207" y="99953"/>
                </a:lnTo>
                <a:lnTo>
                  <a:pt x="764996" y="128901"/>
                </a:lnTo>
                <a:lnTo>
                  <a:pt x="793376" y="161051"/>
                </a:lnTo>
                <a:lnTo>
                  <a:pt x="820253" y="196250"/>
                </a:lnTo>
                <a:lnTo>
                  <a:pt x="845529" y="234343"/>
                </a:lnTo>
                <a:lnTo>
                  <a:pt x="869111" y="275175"/>
                </a:lnTo>
                <a:lnTo>
                  <a:pt x="890901" y="318591"/>
                </a:lnTo>
                <a:lnTo>
                  <a:pt x="910804" y="364437"/>
                </a:lnTo>
                <a:lnTo>
                  <a:pt x="928724" y="412557"/>
                </a:lnTo>
                <a:lnTo>
                  <a:pt x="944565" y="462797"/>
                </a:lnTo>
                <a:lnTo>
                  <a:pt x="958232" y="515003"/>
                </a:lnTo>
                <a:lnTo>
                  <a:pt x="969629" y="569020"/>
                </a:lnTo>
                <a:lnTo>
                  <a:pt x="978660" y="624693"/>
                </a:lnTo>
                <a:lnTo>
                  <a:pt x="985229" y="681866"/>
                </a:lnTo>
                <a:lnTo>
                  <a:pt x="989241" y="740387"/>
                </a:lnTo>
                <a:lnTo>
                  <a:pt x="990599" y="800099"/>
                </a:lnTo>
                <a:lnTo>
                  <a:pt x="989241" y="859812"/>
                </a:lnTo>
                <a:lnTo>
                  <a:pt x="985229" y="918332"/>
                </a:lnTo>
                <a:lnTo>
                  <a:pt x="978660" y="975506"/>
                </a:lnTo>
                <a:lnTo>
                  <a:pt x="969629" y="1031179"/>
                </a:lnTo>
                <a:lnTo>
                  <a:pt x="958232" y="1085195"/>
                </a:lnTo>
                <a:lnTo>
                  <a:pt x="944565" y="1137401"/>
                </a:lnTo>
                <a:lnTo>
                  <a:pt x="928724" y="1187642"/>
                </a:lnTo>
                <a:lnTo>
                  <a:pt x="910804" y="1235762"/>
                </a:lnTo>
                <a:lnTo>
                  <a:pt x="890901" y="1281607"/>
                </a:lnTo>
                <a:lnTo>
                  <a:pt x="869111" y="1325023"/>
                </a:lnTo>
                <a:lnTo>
                  <a:pt x="845529" y="1365855"/>
                </a:lnTo>
                <a:lnTo>
                  <a:pt x="820253" y="1403948"/>
                </a:lnTo>
                <a:lnTo>
                  <a:pt x="793376" y="1439147"/>
                </a:lnTo>
                <a:lnTo>
                  <a:pt x="764996" y="1471298"/>
                </a:lnTo>
                <a:lnTo>
                  <a:pt x="735207" y="1500246"/>
                </a:lnTo>
                <a:lnTo>
                  <a:pt x="704105" y="1525836"/>
                </a:lnTo>
                <a:lnTo>
                  <a:pt x="671788" y="1547913"/>
                </a:lnTo>
                <a:lnTo>
                  <a:pt x="638349" y="1566324"/>
                </a:lnTo>
                <a:lnTo>
                  <a:pt x="568491" y="1591524"/>
                </a:lnTo>
                <a:lnTo>
                  <a:pt x="495299" y="1600199"/>
                </a:lnTo>
                <a:lnTo>
                  <a:pt x="458335" y="1598004"/>
                </a:lnTo>
                <a:lnTo>
                  <a:pt x="386714" y="1580912"/>
                </a:lnTo>
                <a:lnTo>
                  <a:pt x="318811" y="1547913"/>
                </a:lnTo>
                <a:lnTo>
                  <a:pt x="286493" y="1525836"/>
                </a:lnTo>
                <a:lnTo>
                  <a:pt x="255392" y="1500246"/>
                </a:lnTo>
                <a:lnTo>
                  <a:pt x="225603" y="1471298"/>
                </a:lnTo>
                <a:lnTo>
                  <a:pt x="197223" y="1439147"/>
                </a:lnTo>
                <a:lnTo>
                  <a:pt x="170346" y="1403948"/>
                </a:lnTo>
                <a:lnTo>
                  <a:pt x="145069" y="1365855"/>
                </a:lnTo>
                <a:lnTo>
                  <a:pt x="121488" y="1325023"/>
                </a:lnTo>
                <a:lnTo>
                  <a:pt x="99698" y="1281607"/>
                </a:lnTo>
                <a:lnTo>
                  <a:pt x="79795" y="1235762"/>
                </a:lnTo>
                <a:lnTo>
                  <a:pt x="61875" y="1187642"/>
                </a:lnTo>
                <a:lnTo>
                  <a:pt x="46034" y="1137401"/>
                </a:lnTo>
                <a:lnTo>
                  <a:pt x="32367" y="1085195"/>
                </a:lnTo>
                <a:lnTo>
                  <a:pt x="20970" y="1031179"/>
                </a:lnTo>
                <a:lnTo>
                  <a:pt x="11939" y="975506"/>
                </a:lnTo>
                <a:lnTo>
                  <a:pt x="5370" y="918332"/>
                </a:lnTo>
                <a:lnTo>
                  <a:pt x="1358" y="859812"/>
                </a:lnTo>
                <a:lnTo>
                  <a:pt x="0" y="800099"/>
                </a:lnTo>
                <a:close/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7188" y="3849716"/>
            <a:ext cx="1159625" cy="1853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85668" y="3882886"/>
            <a:ext cx="942340" cy="1632585"/>
          </a:xfrm>
          <a:custGeom>
            <a:avLst/>
            <a:gdLst/>
            <a:ahLst/>
            <a:cxnLst/>
            <a:rect l="l" t="t" r="r" b="b"/>
            <a:pathLst>
              <a:path w="942339" h="1632585">
                <a:moveTo>
                  <a:pt x="942266" y="1632484"/>
                </a:moveTo>
                <a:lnTo>
                  <a:pt x="0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36837" y="5414422"/>
            <a:ext cx="104139" cy="123189"/>
          </a:xfrm>
          <a:custGeom>
            <a:avLst/>
            <a:gdLst/>
            <a:ahLst/>
            <a:cxnLst/>
            <a:rect l="l" t="t" r="r" b="b"/>
            <a:pathLst>
              <a:path w="104139" h="123189">
                <a:moveTo>
                  <a:pt x="14719" y="42665"/>
                </a:moveTo>
                <a:lnTo>
                  <a:pt x="6960" y="44781"/>
                </a:lnTo>
                <a:lnTo>
                  <a:pt x="0" y="56960"/>
                </a:lnTo>
                <a:lnTo>
                  <a:pt x="2114" y="64719"/>
                </a:lnTo>
                <a:lnTo>
                  <a:pt x="103696" y="122777"/>
                </a:lnTo>
                <a:lnTo>
                  <a:pt x="103896" y="79118"/>
                </a:lnTo>
                <a:lnTo>
                  <a:pt x="78496" y="79118"/>
                </a:lnTo>
                <a:lnTo>
                  <a:pt x="14719" y="42665"/>
                </a:lnTo>
                <a:close/>
              </a:path>
              <a:path w="104139" h="123189">
                <a:moveTo>
                  <a:pt x="84545" y="0"/>
                </a:moveTo>
                <a:lnTo>
                  <a:pt x="78833" y="5659"/>
                </a:lnTo>
                <a:lnTo>
                  <a:pt x="78496" y="79118"/>
                </a:lnTo>
                <a:lnTo>
                  <a:pt x="103896" y="79118"/>
                </a:lnTo>
                <a:lnTo>
                  <a:pt x="104063" y="42665"/>
                </a:lnTo>
                <a:lnTo>
                  <a:pt x="104116" y="5659"/>
                </a:lnTo>
                <a:lnTo>
                  <a:pt x="98573" y="63"/>
                </a:lnTo>
                <a:lnTo>
                  <a:pt x="84545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53811" y="2993505"/>
            <a:ext cx="660861" cy="3167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11998" y="3022600"/>
            <a:ext cx="453390" cy="2947035"/>
          </a:xfrm>
          <a:custGeom>
            <a:avLst/>
            <a:gdLst/>
            <a:ahLst/>
            <a:cxnLst/>
            <a:rect l="l" t="t" r="r" b="b"/>
            <a:pathLst>
              <a:path w="453390" h="2947034">
                <a:moveTo>
                  <a:pt x="453367" y="2946887"/>
                </a:moveTo>
                <a:lnTo>
                  <a:pt x="0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95562" y="5873028"/>
            <a:ext cx="116839" cy="121920"/>
          </a:xfrm>
          <a:custGeom>
            <a:avLst/>
            <a:gdLst/>
            <a:ahLst/>
            <a:cxnLst/>
            <a:rect l="l" t="t" r="r" b="b"/>
            <a:pathLst>
              <a:path w="116840" h="121920">
                <a:moveTo>
                  <a:pt x="11741" y="13621"/>
                </a:moveTo>
                <a:lnTo>
                  <a:pt x="840" y="22450"/>
                </a:lnTo>
                <a:lnTo>
                  <a:pt x="0" y="30447"/>
                </a:lnTo>
                <a:lnTo>
                  <a:pt x="73635" y="121371"/>
                </a:lnTo>
                <a:lnTo>
                  <a:pt x="93272" y="71548"/>
                </a:lnTo>
                <a:lnTo>
                  <a:pt x="65971" y="71548"/>
                </a:lnTo>
                <a:lnTo>
                  <a:pt x="19738" y="14461"/>
                </a:lnTo>
                <a:lnTo>
                  <a:pt x="11741" y="13621"/>
                </a:lnTo>
                <a:close/>
              </a:path>
              <a:path w="116840" h="121920">
                <a:moveTo>
                  <a:pt x="100281" y="0"/>
                </a:moveTo>
                <a:lnTo>
                  <a:pt x="92906" y="3205"/>
                </a:lnTo>
                <a:lnTo>
                  <a:pt x="65971" y="71548"/>
                </a:lnTo>
                <a:lnTo>
                  <a:pt x="93272" y="71548"/>
                </a:lnTo>
                <a:lnTo>
                  <a:pt x="116537" y="12518"/>
                </a:lnTo>
                <a:lnTo>
                  <a:pt x="113332" y="5143"/>
                </a:lnTo>
                <a:lnTo>
                  <a:pt x="10028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54600" y="2336800"/>
            <a:ext cx="2052955" cy="708025"/>
          </a:xfrm>
          <a:prstGeom prst="rect">
            <a:avLst/>
          </a:prstGeom>
          <a:solidFill>
            <a:srgbClr val="FFFFFF"/>
          </a:solidFill>
          <a:ln w="9524">
            <a:solidFill>
              <a:srgbClr val="FF26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6360" marR="99060">
              <a:lnSpc>
                <a:spcPct val="100000"/>
              </a:lnSpc>
              <a:spcBef>
                <a:spcPts val="32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680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useconds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in 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CCL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59334" y="3175000"/>
            <a:ext cx="2052955" cy="708025"/>
          </a:xfrm>
          <a:prstGeom prst="rect">
            <a:avLst/>
          </a:prstGeom>
          <a:solidFill>
            <a:srgbClr val="FFFFFF"/>
          </a:solidFill>
          <a:ln w="9524">
            <a:solidFill>
              <a:srgbClr val="FF26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6360" marR="99060">
              <a:lnSpc>
                <a:spcPct val="100000"/>
              </a:lnSpc>
              <a:spcBef>
                <a:spcPts val="32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664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useconds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in 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HEBT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591663" y="1779847"/>
            <a:ext cx="773083" cy="3948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35998" y="1955800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4">
                <a:moveTo>
                  <a:pt x="0" y="0"/>
                </a:moveTo>
                <a:lnTo>
                  <a:pt x="495592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8393" y="1870227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21336" y="0"/>
                </a:moveTo>
                <a:lnTo>
                  <a:pt x="14049" y="475"/>
                </a:lnTo>
                <a:lnTo>
                  <a:pt x="7472" y="3648"/>
                </a:lnTo>
                <a:lnTo>
                  <a:pt x="2443" y="9298"/>
                </a:lnTo>
                <a:lnTo>
                  <a:pt x="0" y="16458"/>
                </a:lnTo>
                <a:lnTo>
                  <a:pt x="475" y="23745"/>
                </a:lnTo>
                <a:lnTo>
                  <a:pt x="3648" y="30323"/>
                </a:lnTo>
                <a:lnTo>
                  <a:pt x="9299" y="35352"/>
                </a:lnTo>
                <a:lnTo>
                  <a:pt x="95390" y="85572"/>
                </a:lnTo>
                <a:lnTo>
                  <a:pt x="9299" y="135793"/>
                </a:lnTo>
                <a:lnTo>
                  <a:pt x="3648" y="140822"/>
                </a:lnTo>
                <a:lnTo>
                  <a:pt x="475" y="147399"/>
                </a:lnTo>
                <a:lnTo>
                  <a:pt x="0" y="154686"/>
                </a:lnTo>
                <a:lnTo>
                  <a:pt x="2443" y="161845"/>
                </a:lnTo>
                <a:lnTo>
                  <a:pt x="7472" y="167496"/>
                </a:lnTo>
                <a:lnTo>
                  <a:pt x="14049" y="170670"/>
                </a:lnTo>
                <a:lnTo>
                  <a:pt x="21336" y="171145"/>
                </a:lnTo>
                <a:lnTo>
                  <a:pt x="28495" y="168702"/>
                </a:lnTo>
                <a:lnTo>
                  <a:pt x="171005" y="85572"/>
                </a:lnTo>
                <a:lnTo>
                  <a:pt x="28495" y="2443"/>
                </a:lnTo>
                <a:lnTo>
                  <a:pt x="21336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90428" y="1779847"/>
            <a:ext cx="777240" cy="3948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26077" y="1955799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4">
                <a:moveTo>
                  <a:pt x="495592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88271" y="1870226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49668" y="0"/>
                </a:moveTo>
                <a:lnTo>
                  <a:pt x="142509" y="2443"/>
                </a:lnTo>
                <a:lnTo>
                  <a:pt x="0" y="85573"/>
                </a:lnTo>
                <a:lnTo>
                  <a:pt x="142509" y="168703"/>
                </a:lnTo>
                <a:lnTo>
                  <a:pt x="149668" y="171146"/>
                </a:lnTo>
                <a:lnTo>
                  <a:pt x="156955" y="170671"/>
                </a:lnTo>
                <a:lnTo>
                  <a:pt x="163532" y="167497"/>
                </a:lnTo>
                <a:lnTo>
                  <a:pt x="168562" y="161847"/>
                </a:lnTo>
                <a:lnTo>
                  <a:pt x="171005" y="154687"/>
                </a:lnTo>
                <a:lnTo>
                  <a:pt x="170529" y="147399"/>
                </a:lnTo>
                <a:lnTo>
                  <a:pt x="167356" y="140822"/>
                </a:lnTo>
                <a:lnTo>
                  <a:pt x="161706" y="135793"/>
                </a:lnTo>
                <a:lnTo>
                  <a:pt x="75614" y="85573"/>
                </a:lnTo>
                <a:lnTo>
                  <a:pt x="161706" y="35353"/>
                </a:lnTo>
                <a:lnTo>
                  <a:pt x="167356" y="30323"/>
                </a:lnTo>
                <a:lnTo>
                  <a:pt x="170529" y="23745"/>
                </a:lnTo>
                <a:lnTo>
                  <a:pt x="171005" y="16458"/>
                </a:lnTo>
                <a:lnTo>
                  <a:pt x="168562" y="9299"/>
                </a:lnTo>
                <a:lnTo>
                  <a:pt x="163532" y="3648"/>
                </a:lnTo>
                <a:lnTo>
                  <a:pt x="156955" y="475"/>
                </a:lnTo>
                <a:lnTo>
                  <a:pt x="149668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69198" y="2794000"/>
            <a:ext cx="1524000" cy="584835"/>
          </a:xfrm>
          <a:custGeom>
            <a:avLst/>
            <a:gdLst/>
            <a:ahLst/>
            <a:cxnLst/>
            <a:rect l="l" t="t" r="r" b="b"/>
            <a:pathLst>
              <a:path w="1524000" h="584835">
                <a:moveTo>
                  <a:pt x="0" y="0"/>
                </a:moveTo>
                <a:lnTo>
                  <a:pt x="1524000" y="0"/>
                </a:lnTo>
                <a:lnTo>
                  <a:pt x="1524000" y="584776"/>
                </a:lnTo>
                <a:lnTo>
                  <a:pt x="0" y="5847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569198" y="2794000"/>
            <a:ext cx="1524000" cy="584835"/>
          </a:xfrm>
          <a:prstGeom prst="rect">
            <a:avLst/>
          </a:prstGeom>
          <a:ln w="9524">
            <a:solidFill>
              <a:srgbClr val="FF26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86360" marR="98425">
              <a:lnSpc>
                <a:spcPts val="1900"/>
              </a:lnSpc>
              <a:spcBef>
                <a:spcPts val="40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16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useconds  lost in the</a:t>
            </a:r>
            <a:r>
              <a:rPr sz="16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SCL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71625" y="1925319"/>
            <a:ext cx="423949" cy="9393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31198" y="1955800"/>
            <a:ext cx="304800" cy="838200"/>
          </a:xfrm>
          <a:custGeom>
            <a:avLst/>
            <a:gdLst/>
            <a:ahLst/>
            <a:cxnLst/>
            <a:rect l="l" t="t" r="r" b="b"/>
            <a:pathLst>
              <a:path w="304800" h="838200">
                <a:moveTo>
                  <a:pt x="0" y="838199"/>
                </a:moveTo>
                <a:lnTo>
                  <a:pt x="304799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39752" y="4541202"/>
            <a:ext cx="1981200" cy="1077595"/>
          </a:xfrm>
          <a:prstGeom prst="rect">
            <a:avLst/>
          </a:prstGeom>
          <a:ln w="9524">
            <a:solidFill>
              <a:srgbClr val="FF26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86360" marR="116839" indent="325120">
              <a:lnSpc>
                <a:spcPts val="1900"/>
              </a:lnSpc>
              <a:spcBef>
                <a:spcPts val="40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16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useconds  End of DTL = 30 J  End of CCL = 66 J  End of SCL = 350</a:t>
            </a:r>
            <a:r>
              <a:rPr sz="1600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753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loss</a:t>
            </a:r>
            <a:r>
              <a:rPr lang="en-US" spc="-5" dirty="0"/>
              <a:t> </a:t>
            </a:r>
            <a:r>
              <a:rPr lang="en-US" dirty="0"/>
              <a:t>due </a:t>
            </a:r>
            <a:r>
              <a:rPr lang="en-US" spc="-5" dirty="0"/>
              <a:t>to </a:t>
            </a:r>
            <a:r>
              <a:rPr lang="en-US" spc="25" dirty="0"/>
              <a:t>warm </a:t>
            </a:r>
            <a:r>
              <a:rPr lang="en-US" dirty="0" err="1"/>
              <a:t>linac</a:t>
            </a:r>
            <a:r>
              <a:rPr lang="en-US" spc="-100" dirty="0"/>
              <a:t> </a:t>
            </a:r>
            <a:r>
              <a:rPr lang="en-US" dirty="0"/>
              <a:t>RF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1066800" y="6763116"/>
            <a:ext cx="28575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BFBFBF"/>
                </a:solidFill>
                <a:latin typeface="Times New Roman"/>
                <a:cs typeface="Times New Roman"/>
              </a:rPr>
              <a:t>34/54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3655025" y="983348"/>
            <a:ext cx="6416071" cy="4190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927100" y="1592948"/>
            <a:ext cx="2627312" cy="3886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2086725" y="1512590"/>
            <a:ext cx="157941" cy="910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2146300" y="1538833"/>
            <a:ext cx="38100" cy="816610"/>
          </a:xfrm>
          <a:custGeom>
            <a:avLst/>
            <a:gdLst/>
            <a:ahLst/>
            <a:cxnLst/>
            <a:rect l="l" t="t" r="r" b="b"/>
            <a:pathLst>
              <a:path w="38100" h="816610">
                <a:moveTo>
                  <a:pt x="0" y="816113"/>
                </a:moveTo>
                <a:lnTo>
                  <a:pt x="38100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1003300" y="830948"/>
            <a:ext cx="2362200" cy="708025"/>
          </a:xfrm>
          <a:custGeom>
            <a:avLst/>
            <a:gdLst/>
            <a:ahLst/>
            <a:cxnLst/>
            <a:rect l="l" t="t" r="r" b="b"/>
            <a:pathLst>
              <a:path w="2362200" h="708025">
                <a:moveTo>
                  <a:pt x="0" y="0"/>
                </a:moveTo>
                <a:lnTo>
                  <a:pt x="2362198" y="0"/>
                </a:lnTo>
                <a:lnTo>
                  <a:pt x="2362198" y="707885"/>
                </a:lnTo>
                <a:lnTo>
                  <a:pt x="0" y="70788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/>
        </p:nvSpPr>
        <p:spPr>
          <a:xfrm>
            <a:off x="2394296" y="1180081"/>
            <a:ext cx="1255221" cy="1783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/>
          <p:nvPr/>
        </p:nvSpPr>
        <p:spPr>
          <a:xfrm>
            <a:off x="2451100" y="1211947"/>
            <a:ext cx="1143000" cy="1676400"/>
          </a:xfrm>
          <a:custGeom>
            <a:avLst/>
            <a:gdLst/>
            <a:ahLst/>
            <a:cxnLst/>
            <a:rect l="l" t="t" r="r" b="b"/>
            <a:pathLst>
              <a:path w="1143000" h="1676400">
                <a:moveTo>
                  <a:pt x="0" y="1676399"/>
                </a:moveTo>
                <a:lnTo>
                  <a:pt x="1142999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/>
          <p:cNvSpPr/>
          <p:nvPr/>
        </p:nvSpPr>
        <p:spPr>
          <a:xfrm>
            <a:off x="3594100" y="830948"/>
            <a:ext cx="3349625" cy="400050"/>
          </a:xfrm>
          <a:custGeom>
            <a:avLst/>
            <a:gdLst/>
            <a:ahLst/>
            <a:cxnLst/>
            <a:rect l="l" t="t" r="r" b="b"/>
            <a:pathLst>
              <a:path w="3349625" h="400050">
                <a:moveTo>
                  <a:pt x="0" y="0"/>
                </a:moveTo>
                <a:lnTo>
                  <a:pt x="3349623" y="0"/>
                </a:lnTo>
                <a:lnTo>
                  <a:pt x="334962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 txBox="1"/>
          <p:nvPr/>
        </p:nvSpPr>
        <p:spPr>
          <a:xfrm>
            <a:off x="1082040" y="876667"/>
            <a:ext cx="575056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602865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Abnormal RF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pulse	Normal RF pulse</a:t>
            </a:r>
            <a:r>
              <a:rPr sz="20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beam  with</a:t>
            </a:r>
            <a:r>
              <a:rPr sz="20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beam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1003299" y="6317347"/>
            <a:ext cx="3705225" cy="400050"/>
          </a:xfrm>
          <a:custGeom>
            <a:avLst/>
            <a:gdLst/>
            <a:ahLst/>
            <a:cxnLst/>
            <a:rect l="l" t="t" r="r" b="b"/>
            <a:pathLst>
              <a:path w="3705225" h="400050">
                <a:moveTo>
                  <a:pt x="0" y="0"/>
                </a:moveTo>
                <a:lnTo>
                  <a:pt x="3705224" y="0"/>
                </a:lnTo>
                <a:lnTo>
                  <a:pt x="3705224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 txBox="1"/>
          <p:nvPr/>
        </p:nvSpPr>
        <p:spPr>
          <a:xfrm>
            <a:off x="1082039" y="6363066"/>
            <a:ext cx="351282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Normal RF pulse with no</a:t>
            </a:r>
            <a:r>
              <a:rPr sz="20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beam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3670300" y="5202922"/>
            <a:ext cx="6400798" cy="1114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/>
          <p:cNvSpPr txBox="1"/>
          <p:nvPr/>
        </p:nvSpPr>
        <p:spPr>
          <a:xfrm>
            <a:off x="1079500" y="1926322"/>
            <a:ext cx="1066800" cy="276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200" u="sng" spc="-5" dirty="0">
                <a:latin typeface="Arial"/>
                <a:cs typeface="Arial"/>
              </a:rPr>
              <a:t>LLRF</a:t>
            </a:r>
            <a:r>
              <a:rPr sz="1200" u="sng" spc="-95" dirty="0">
                <a:latin typeface="Arial"/>
                <a:cs typeface="Arial"/>
              </a:rPr>
              <a:t> </a:t>
            </a:r>
            <a:r>
              <a:rPr sz="1200" u="sng" spc="-5" dirty="0">
                <a:latin typeface="Arial"/>
                <a:cs typeface="Arial"/>
              </a:rPr>
              <a:t>output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8"/>
          <p:cNvSpPr/>
          <p:nvPr/>
        </p:nvSpPr>
        <p:spPr>
          <a:xfrm>
            <a:off x="6729383" y="5057968"/>
            <a:ext cx="893618" cy="1421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/>
          <p:cNvSpPr/>
          <p:nvPr/>
        </p:nvSpPr>
        <p:spPr>
          <a:xfrm>
            <a:off x="6794498" y="5098147"/>
            <a:ext cx="762000" cy="1295400"/>
          </a:xfrm>
          <a:custGeom>
            <a:avLst/>
            <a:gdLst/>
            <a:ahLst/>
            <a:cxnLst/>
            <a:rect l="l" t="t" r="r" b="b"/>
            <a:pathLst>
              <a:path w="762000" h="1295400">
                <a:moveTo>
                  <a:pt x="0" y="647699"/>
                </a:moveTo>
                <a:lnTo>
                  <a:pt x="1557" y="588745"/>
                </a:lnTo>
                <a:lnTo>
                  <a:pt x="6138" y="531274"/>
                </a:lnTo>
                <a:lnTo>
                  <a:pt x="13609" y="475515"/>
                </a:lnTo>
                <a:lnTo>
                  <a:pt x="23836" y="421696"/>
                </a:lnTo>
                <a:lnTo>
                  <a:pt x="36683" y="370046"/>
                </a:lnTo>
                <a:lnTo>
                  <a:pt x="52017" y="320793"/>
                </a:lnTo>
                <a:lnTo>
                  <a:pt x="69703" y="274166"/>
                </a:lnTo>
                <a:lnTo>
                  <a:pt x="89606" y="230395"/>
                </a:lnTo>
                <a:lnTo>
                  <a:pt x="111592" y="189706"/>
                </a:lnTo>
                <a:lnTo>
                  <a:pt x="135526" y="152330"/>
                </a:lnTo>
                <a:lnTo>
                  <a:pt x="161274" y="118495"/>
                </a:lnTo>
                <a:lnTo>
                  <a:pt x="188701" y="88429"/>
                </a:lnTo>
                <a:lnTo>
                  <a:pt x="217674" y="62362"/>
                </a:lnTo>
                <a:lnTo>
                  <a:pt x="279714" y="23136"/>
                </a:lnTo>
                <a:lnTo>
                  <a:pt x="346320" y="2646"/>
                </a:lnTo>
                <a:lnTo>
                  <a:pt x="380999" y="0"/>
                </a:lnTo>
                <a:lnTo>
                  <a:pt x="415678" y="2646"/>
                </a:lnTo>
                <a:lnTo>
                  <a:pt x="482284" y="23136"/>
                </a:lnTo>
                <a:lnTo>
                  <a:pt x="544325" y="62362"/>
                </a:lnTo>
                <a:lnTo>
                  <a:pt x="573297" y="88429"/>
                </a:lnTo>
                <a:lnTo>
                  <a:pt x="600724" y="118495"/>
                </a:lnTo>
                <a:lnTo>
                  <a:pt x="626473" y="152330"/>
                </a:lnTo>
                <a:lnTo>
                  <a:pt x="650407" y="189706"/>
                </a:lnTo>
                <a:lnTo>
                  <a:pt x="672393" y="230395"/>
                </a:lnTo>
                <a:lnTo>
                  <a:pt x="692296" y="274166"/>
                </a:lnTo>
                <a:lnTo>
                  <a:pt x="709981" y="320793"/>
                </a:lnTo>
                <a:lnTo>
                  <a:pt x="725315" y="370046"/>
                </a:lnTo>
                <a:lnTo>
                  <a:pt x="738163" y="421696"/>
                </a:lnTo>
                <a:lnTo>
                  <a:pt x="748389" y="475515"/>
                </a:lnTo>
                <a:lnTo>
                  <a:pt x="755861" y="531274"/>
                </a:lnTo>
                <a:lnTo>
                  <a:pt x="760442" y="588745"/>
                </a:lnTo>
                <a:lnTo>
                  <a:pt x="761999" y="647699"/>
                </a:lnTo>
                <a:lnTo>
                  <a:pt x="760442" y="706653"/>
                </a:lnTo>
                <a:lnTo>
                  <a:pt x="755861" y="764124"/>
                </a:lnTo>
                <a:lnTo>
                  <a:pt x="748389" y="819884"/>
                </a:lnTo>
                <a:lnTo>
                  <a:pt x="738163" y="873703"/>
                </a:lnTo>
                <a:lnTo>
                  <a:pt x="725315" y="925353"/>
                </a:lnTo>
                <a:lnTo>
                  <a:pt x="709981" y="974606"/>
                </a:lnTo>
                <a:lnTo>
                  <a:pt x="692296" y="1021232"/>
                </a:lnTo>
                <a:lnTo>
                  <a:pt x="672393" y="1065004"/>
                </a:lnTo>
                <a:lnTo>
                  <a:pt x="650407" y="1105692"/>
                </a:lnTo>
                <a:lnTo>
                  <a:pt x="626473" y="1143068"/>
                </a:lnTo>
                <a:lnTo>
                  <a:pt x="600724" y="1176903"/>
                </a:lnTo>
                <a:lnTo>
                  <a:pt x="573297" y="1206969"/>
                </a:lnTo>
                <a:lnTo>
                  <a:pt x="544325" y="1233037"/>
                </a:lnTo>
                <a:lnTo>
                  <a:pt x="482284" y="1272263"/>
                </a:lnTo>
                <a:lnTo>
                  <a:pt x="415678" y="1292752"/>
                </a:lnTo>
                <a:lnTo>
                  <a:pt x="380999" y="1295399"/>
                </a:lnTo>
                <a:lnTo>
                  <a:pt x="346320" y="1292752"/>
                </a:lnTo>
                <a:lnTo>
                  <a:pt x="279714" y="1272263"/>
                </a:lnTo>
                <a:lnTo>
                  <a:pt x="217674" y="1233037"/>
                </a:lnTo>
                <a:lnTo>
                  <a:pt x="188701" y="1206969"/>
                </a:lnTo>
                <a:lnTo>
                  <a:pt x="161274" y="1176903"/>
                </a:lnTo>
                <a:lnTo>
                  <a:pt x="135526" y="1143068"/>
                </a:lnTo>
                <a:lnTo>
                  <a:pt x="111592" y="1105692"/>
                </a:lnTo>
                <a:lnTo>
                  <a:pt x="89606" y="1065004"/>
                </a:lnTo>
                <a:lnTo>
                  <a:pt x="69703" y="1021232"/>
                </a:lnTo>
                <a:lnTo>
                  <a:pt x="52017" y="974606"/>
                </a:lnTo>
                <a:lnTo>
                  <a:pt x="36683" y="925353"/>
                </a:lnTo>
                <a:lnTo>
                  <a:pt x="23836" y="873703"/>
                </a:lnTo>
                <a:lnTo>
                  <a:pt x="13609" y="819884"/>
                </a:lnTo>
                <a:lnTo>
                  <a:pt x="6138" y="764124"/>
                </a:lnTo>
                <a:lnTo>
                  <a:pt x="1557" y="706653"/>
                </a:lnTo>
                <a:lnTo>
                  <a:pt x="0" y="647699"/>
                </a:lnTo>
                <a:close/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/>
          <p:cNvSpPr/>
          <p:nvPr/>
        </p:nvSpPr>
        <p:spPr>
          <a:xfrm>
            <a:off x="5939674" y="3848467"/>
            <a:ext cx="1064028" cy="17789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/>
          <p:cNvSpPr/>
          <p:nvPr/>
        </p:nvSpPr>
        <p:spPr>
          <a:xfrm>
            <a:off x="5994398" y="3878947"/>
            <a:ext cx="952500" cy="1676400"/>
          </a:xfrm>
          <a:custGeom>
            <a:avLst/>
            <a:gdLst/>
            <a:ahLst/>
            <a:cxnLst/>
            <a:rect l="l" t="t" r="r" b="b"/>
            <a:pathLst>
              <a:path w="952500" h="1676400">
                <a:moveTo>
                  <a:pt x="952499" y="1676399"/>
                </a:moveTo>
                <a:lnTo>
                  <a:pt x="0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/>
          <p:nvPr/>
        </p:nvSpPr>
        <p:spPr>
          <a:xfrm>
            <a:off x="7041111" y="2709622"/>
            <a:ext cx="344978" cy="31422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/>
          <p:cNvSpPr/>
          <p:nvPr/>
        </p:nvSpPr>
        <p:spPr>
          <a:xfrm>
            <a:off x="7099298" y="2735948"/>
            <a:ext cx="228600" cy="3048000"/>
          </a:xfrm>
          <a:custGeom>
            <a:avLst/>
            <a:gdLst/>
            <a:ahLst/>
            <a:cxnLst/>
            <a:rect l="l" t="t" r="r" b="b"/>
            <a:pathLst>
              <a:path w="228600" h="3048000">
                <a:moveTo>
                  <a:pt x="228599" y="3047998"/>
                </a:moveTo>
                <a:lnTo>
                  <a:pt x="0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/>
          <p:cNvSpPr txBox="1"/>
          <p:nvPr/>
        </p:nvSpPr>
        <p:spPr>
          <a:xfrm>
            <a:off x="4889498" y="2050147"/>
            <a:ext cx="2209800" cy="708025"/>
          </a:xfrm>
          <a:prstGeom prst="rect">
            <a:avLst/>
          </a:prstGeom>
          <a:solidFill>
            <a:srgbClr val="FFFFFF"/>
          </a:solidFill>
          <a:ln w="9524">
            <a:solidFill>
              <a:srgbClr val="FF26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6360" marR="255904">
              <a:lnSpc>
                <a:spcPct val="100000"/>
              </a:lnSpc>
              <a:spcBef>
                <a:spcPts val="32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558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useconds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in 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CCL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5"/>
          <p:cNvSpPr txBox="1"/>
          <p:nvPr/>
        </p:nvSpPr>
        <p:spPr>
          <a:xfrm>
            <a:off x="4889498" y="3171061"/>
            <a:ext cx="2209800" cy="708025"/>
          </a:xfrm>
          <a:prstGeom prst="rect">
            <a:avLst/>
          </a:prstGeom>
          <a:solidFill>
            <a:srgbClr val="FFFFFF"/>
          </a:solidFill>
          <a:ln w="9524">
            <a:solidFill>
              <a:srgbClr val="FF26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6360" marR="255904">
              <a:lnSpc>
                <a:spcPct val="100000"/>
              </a:lnSpc>
              <a:spcBef>
                <a:spcPts val="32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546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useconds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in 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HEBT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6"/>
          <p:cNvSpPr/>
          <p:nvPr/>
        </p:nvSpPr>
        <p:spPr>
          <a:xfrm>
            <a:off x="3289300" y="3116947"/>
            <a:ext cx="228600" cy="533400"/>
          </a:xfrm>
          <a:custGeom>
            <a:avLst/>
            <a:gdLst/>
            <a:ahLst/>
            <a:cxnLst/>
            <a:rect l="l" t="t" r="r" b="b"/>
            <a:pathLst>
              <a:path w="228600" h="533400">
                <a:moveTo>
                  <a:pt x="0" y="0"/>
                </a:moveTo>
                <a:lnTo>
                  <a:pt x="228600" y="0"/>
                </a:lnTo>
                <a:lnTo>
                  <a:pt x="2286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7"/>
          <p:cNvSpPr/>
          <p:nvPr/>
        </p:nvSpPr>
        <p:spPr>
          <a:xfrm>
            <a:off x="3289300" y="3116947"/>
            <a:ext cx="228600" cy="533400"/>
          </a:xfrm>
          <a:custGeom>
            <a:avLst/>
            <a:gdLst/>
            <a:ahLst/>
            <a:cxnLst/>
            <a:rect l="l" t="t" r="r" b="b"/>
            <a:pathLst>
              <a:path w="228600" h="533400">
                <a:moveTo>
                  <a:pt x="0" y="0"/>
                </a:moveTo>
                <a:lnTo>
                  <a:pt x="228599" y="0"/>
                </a:lnTo>
                <a:lnTo>
                  <a:pt x="228599" y="533399"/>
                </a:lnTo>
                <a:lnTo>
                  <a:pt x="0" y="5333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8"/>
          <p:cNvSpPr/>
          <p:nvPr/>
        </p:nvSpPr>
        <p:spPr>
          <a:xfrm>
            <a:off x="3267964" y="4717147"/>
            <a:ext cx="265430" cy="533400"/>
          </a:xfrm>
          <a:custGeom>
            <a:avLst/>
            <a:gdLst/>
            <a:ahLst/>
            <a:cxnLst/>
            <a:rect l="l" t="t" r="r" b="b"/>
            <a:pathLst>
              <a:path w="265430" h="533400">
                <a:moveTo>
                  <a:pt x="0" y="0"/>
                </a:moveTo>
                <a:lnTo>
                  <a:pt x="265175" y="0"/>
                </a:lnTo>
                <a:lnTo>
                  <a:pt x="265175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9"/>
          <p:cNvSpPr/>
          <p:nvPr/>
        </p:nvSpPr>
        <p:spPr>
          <a:xfrm>
            <a:off x="3267963" y="4717147"/>
            <a:ext cx="265430" cy="533400"/>
          </a:xfrm>
          <a:custGeom>
            <a:avLst/>
            <a:gdLst/>
            <a:ahLst/>
            <a:cxnLst/>
            <a:rect l="l" t="t" r="r" b="b"/>
            <a:pathLst>
              <a:path w="265430" h="533400">
                <a:moveTo>
                  <a:pt x="0" y="0"/>
                </a:moveTo>
                <a:lnTo>
                  <a:pt x="265175" y="0"/>
                </a:lnTo>
                <a:lnTo>
                  <a:pt x="265175" y="533399"/>
                </a:lnTo>
                <a:lnTo>
                  <a:pt x="0" y="5333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0"/>
          <p:cNvSpPr/>
          <p:nvPr/>
        </p:nvSpPr>
        <p:spPr>
          <a:xfrm>
            <a:off x="927100" y="3019523"/>
            <a:ext cx="262890" cy="685800"/>
          </a:xfrm>
          <a:custGeom>
            <a:avLst/>
            <a:gdLst/>
            <a:ahLst/>
            <a:cxnLst/>
            <a:rect l="l" t="t" r="r" b="b"/>
            <a:pathLst>
              <a:path w="262890" h="685800">
                <a:moveTo>
                  <a:pt x="0" y="685800"/>
                </a:moveTo>
                <a:lnTo>
                  <a:pt x="0" y="0"/>
                </a:lnTo>
                <a:lnTo>
                  <a:pt x="262353" y="0"/>
                </a:lnTo>
                <a:lnTo>
                  <a:pt x="262353" y="685800"/>
                </a:lnTo>
                <a:lnTo>
                  <a:pt x="0" y="6858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1"/>
          <p:cNvSpPr txBox="1"/>
          <p:nvPr/>
        </p:nvSpPr>
        <p:spPr>
          <a:xfrm>
            <a:off x="903168" y="3160629"/>
            <a:ext cx="252729" cy="466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dirty="0">
                <a:latin typeface="Arial"/>
                <a:cs typeface="Arial"/>
              </a:rPr>
              <a:t>Field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2"/>
          <p:cNvSpPr/>
          <p:nvPr/>
        </p:nvSpPr>
        <p:spPr>
          <a:xfrm>
            <a:off x="927100" y="5479147"/>
            <a:ext cx="2615565" cy="548640"/>
          </a:xfrm>
          <a:custGeom>
            <a:avLst/>
            <a:gdLst/>
            <a:ahLst/>
            <a:cxnLst/>
            <a:rect l="l" t="t" r="r" b="b"/>
            <a:pathLst>
              <a:path w="2615565" h="548639">
                <a:moveTo>
                  <a:pt x="0" y="0"/>
                </a:moveTo>
                <a:lnTo>
                  <a:pt x="2615184" y="0"/>
                </a:lnTo>
                <a:lnTo>
                  <a:pt x="2615184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3"/>
          <p:cNvSpPr/>
          <p:nvPr/>
        </p:nvSpPr>
        <p:spPr>
          <a:xfrm>
            <a:off x="927100" y="5479147"/>
            <a:ext cx="2615565" cy="548640"/>
          </a:xfrm>
          <a:custGeom>
            <a:avLst/>
            <a:gdLst/>
            <a:ahLst/>
            <a:cxnLst/>
            <a:rect l="l" t="t" r="r" b="b"/>
            <a:pathLst>
              <a:path w="2615565" h="548639">
                <a:moveTo>
                  <a:pt x="0" y="0"/>
                </a:moveTo>
                <a:lnTo>
                  <a:pt x="2615183" y="0"/>
                </a:lnTo>
                <a:lnTo>
                  <a:pt x="2615183" y="548639"/>
                </a:lnTo>
                <a:lnTo>
                  <a:pt x="0" y="54863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4"/>
          <p:cNvSpPr/>
          <p:nvPr/>
        </p:nvSpPr>
        <p:spPr>
          <a:xfrm>
            <a:off x="1536699" y="5369192"/>
            <a:ext cx="1295400" cy="339090"/>
          </a:xfrm>
          <a:custGeom>
            <a:avLst/>
            <a:gdLst/>
            <a:ahLst/>
            <a:cxnLst/>
            <a:rect l="l" t="t" r="r" b="b"/>
            <a:pathLst>
              <a:path w="1295400" h="339089">
                <a:moveTo>
                  <a:pt x="0" y="0"/>
                </a:moveTo>
                <a:lnTo>
                  <a:pt x="1295400" y="0"/>
                </a:lnTo>
                <a:lnTo>
                  <a:pt x="1295400" y="338554"/>
                </a:lnTo>
                <a:lnTo>
                  <a:pt x="0" y="338554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5"/>
          <p:cNvSpPr txBox="1"/>
          <p:nvPr/>
        </p:nvSpPr>
        <p:spPr>
          <a:xfrm>
            <a:off x="1615439" y="5414912"/>
            <a:ext cx="109093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Time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(usec)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6"/>
          <p:cNvSpPr/>
          <p:nvPr/>
        </p:nvSpPr>
        <p:spPr>
          <a:xfrm>
            <a:off x="2240511" y="3320608"/>
            <a:ext cx="344978" cy="30632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7"/>
          <p:cNvSpPr/>
          <p:nvPr/>
        </p:nvSpPr>
        <p:spPr>
          <a:xfrm>
            <a:off x="2298700" y="3345547"/>
            <a:ext cx="228600" cy="2971800"/>
          </a:xfrm>
          <a:custGeom>
            <a:avLst/>
            <a:gdLst/>
            <a:ahLst/>
            <a:cxnLst/>
            <a:rect l="l" t="t" r="r" b="b"/>
            <a:pathLst>
              <a:path w="228600" h="2971800">
                <a:moveTo>
                  <a:pt x="0" y="0"/>
                </a:moveTo>
                <a:lnTo>
                  <a:pt x="228599" y="2971799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8"/>
          <p:cNvSpPr/>
          <p:nvPr/>
        </p:nvSpPr>
        <p:spPr>
          <a:xfrm>
            <a:off x="7664563" y="2023823"/>
            <a:ext cx="773083" cy="3948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9"/>
          <p:cNvSpPr/>
          <p:nvPr/>
        </p:nvSpPr>
        <p:spPr>
          <a:xfrm>
            <a:off x="7708898" y="2202547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4">
                <a:moveTo>
                  <a:pt x="0" y="0"/>
                </a:moveTo>
                <a:lnTo>
                  <a:pt x="495592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0"/>
          <p:cNvSpPr/>
          <p:nvPr/>
        </p:nvSpPr>
        <p:spPr>
          <a:xfrm>
            <a:off x="8071294" y="2116974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21337" y="0"/>
                </a:moveTo>
                <a:lnTo>
                  <a:pt x="14049" y="475"/>
                </a:lnTo>
                <a:lnTo>
                  <a:pt x="7472" y="3648"/>
                </a:lnTo>
                <a:lnTo>
                  <a:pt x="2443" y="9298"/>
                </a:lnTo>
                <a:lnTo>
                  <a:pt x="0" y="16458"/>
                </a:lnTo>
                <a:lnTo>
                  <a:pt x="475" y="23745"/>
                </a:lnTo>
                <a:lnTo>
                  <a:pt x="3648" y="30323"/>
                </a:lnTo>
                <a:lnTo>
                  <a:pt x="9299" y="35352"/>
                </a:lnTo>
                <a:lnTo>
                  <a:pt x="95391" y="85572"/>
                </a:lnTo>
                <a:lnTo>
                  <a:pt x="9299" y="135793"/>
                </a:lnTo>
                <a:lnTo>
                  <a:pt x="3648" y="140822"/>
                </a:lnTo>
                <a:lnTo>
                  <a:pt x="475" y="147399"/>
                </a:lnTo>
                <a:lnTo>
                  <a:pt x="0" y="154686"/>
                </a:lnTo>
                <a:lnTo>
                  <a:pt x="2443" y="161845"/>
                </a:lnTo>
                <a:lnTo>
                  <a:pt x="7472" y="167496"/>
                </a:lnTo>
                <a:lnTo>
                  <a:pt x="14049" y="170670"/>
                </a:lnTo>
                <a:lnTo>
                  <a:pt x="21337" y="171145"/>
                </a:lnTo>
                <a:lnTo>
                  <a:pt x="28496" y="168702"/>
                </a:lnTo>
                <a:lnTo>
                  <a:pt x="171004" y="85572"/>
                </a:lnTo>
                <a:lnTo>
                  <a:pt x="28496" y="2443"/>
                </a:lnTo>
                <a:lnTo>
                  <a:pt x="21337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1"/>
          <p:cNvSpPr/>
          <p:nvPr/>
        </p:nvSpPr>
        <p:spPr>
          <a:xfrm>
            <a:off x="8163328" y="2023823"/>
            <a:ext cx="777240" cy="3948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2"/>
          <p:cNvSpPr/>
          <p:nvPr/>
        </p:nvSpPr>
        <p:spPr>
          <a:xfrm>
            <a:off x="8398978" y="2202546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4">
                <a:moveTo>
                  <a:pt x="495593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3"/>
          <p:cNvSpPr/>
          <p:nvPr/>
        </p:nvSpPr>
        <p:spPr>
          <a:xfrm>
            <a:off x="8361171" y="2116973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49668" y="0"/>
                </a:moveTo>
                <a:lnTo>
                  <a:pt x="142509" y="2443"/>
                </a:lnTo>
                <a:lnTo>
                  <a:pt x="0" y="85573"/>
                </a:lnTo>
                <a:lnTo>
                  <a:pt x="142509" y="168703"/>
                </a:lnTo>
                <a:lnTo>
                  <a:pt x="149668" y="171146"/>
                </a:lnTo>
                <a:lnTo>
                  <a:pt x="156955" y="170671"/>
                </a:lnTo>
                <a:lnTo>
                  <a:pt x="163532" y="167497"/>
                </a:lnTo>
                <a:lnTo>
                  <a:pt x="168562" y="161847"/>
                </a:lnTo>
                <a:lnTo>
                  <a:pt x="171005" y="154687"/>
                </a:lnTo>
                <a:lnTo>
                  <a:pt x="170529" y="147399"/>
                </a:lnTo>
                <a:lnTo>
                  <a:pt x="167356" y="140822"/>
                </a:lnTo>
                <a:lnTo>
                  <a:pt x="161706" y="135793"/>
                </a:lnTo>
                <a:lnTo>
                  <a:pt x="75614" y="85573"/>
                </a:lnTo>
                <a:lnTo>
                  <a:pt x="161706" y="35353"/>
                </a:lnTo>
                <a:lnTo>
                  <a:pt x="167356" y="30323"/>
                </a:lnTo>
                <a:lnTo>
                  <a:pt x="170529" y="23745"/>
                </a:lnTo>
                <a:lnTo>
                  <a:pt x="171005" y="16458"/>
                </a:lnTo>
                <a:lnTo>
                  <a:pt x="168562" y="9299"/>
                </a:lnTo>
                <a:lnTo>
                  <a:pt x="163532" y="3648"/>
                </a:lnTo>
                <a:lnTo>
                  <a:pt x="156955" y="475"/>
                </a:lnTo>
                <a:lnTo>
                  <a:pt x="149668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4"/>
          <p:cNvSpPr/>
          <p:nvPr/>
        </p:nvSpPr>
        <p:spPr>
          <a:xfrm>
            <a:off x="8394698" y="3040747"/>
            <a:ext cx="1524000" cy="584835"/>
          </a:xfrm>
          <a:custGeom>
            <a:avLst/>
            <a:gdLst/>
            <a:ahLst/>
            <a:cxnLst/>
            <a:rect l="l" t="t" r="r" b="b"/>
            <a:pathLst>
              <a:path w="1524000" h="584835">
                <a:moveTo>
                  <a:pt x="0" y="0"/>
                </a:moveTo>
                <a:lnTo>
                  <a:pt x="1524000" y="0"/>
                </a:lnTo>
                <a:lnTo>
                  <a:pt x="1524000" y="584776"/>
                </a:lnTo>
                <a:lnTo>
                  <a:pt x="0" y="5847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5"/>
          <p:cNvSpPr txBox="1"/>
          <p:nvPr/>
        </p:nvSpPr>
        <p:spPr>
          <a:xfrm>
            <a:off x="8394698" y="3040747"/>
            <a:ext cx="1524000" cy="584835"/>
          </a:xfrm>
          <a:prstGeom prst="rect">
            <a:avLst/>
          </a:prstGeom>
          <a:ln w="9524">
            <a:solidFill>
              <a:srgbClr val="FF26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86360" marR="98425">
              <a:lnSpc>
                <a:spcPts val="1900"/>
              </a:lnSpc>
              <a:spcBef>
                <a:spcPts val="40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12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useconds  lost in the</a:t>
            </a:r>
            <a:r>
              <a:rPr sz="16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SCL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6"/>
          <p:cNvSpPr/>
          <p:nvPr/>
        </p:nvSpPr>
        <p:spPr>
          <a:xfrm>
            <a:off x="8342052" y="2244110"/>
            <a:ext cx="868679" cy="8728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7"/>
          <p:cNvSpPr/>
          <p:nvPr/>
        </p:nvSpPr>
        <p:spPr>
          <a:xfrm>
            <a:off x="8394698" y="2278747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761999" y="761999"/>
                </a:moveTo>
                <a:lnTo>
                  <a:pt x="0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8"/>
          <p:cNvSpPr txBox="1"/>
          <p:nvPr/>
        </p:nvSpPr>
        <p:spPr>
          <a:xfrm>
            <a:off x="6004877" y="6507117"/>
            <a:ext cx="187769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(Courtesy C.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Peters)</a:t>
            </a:r>
          </a:p>
        </p:txBody>
      </p:sp>
    </p:spTree>
    <p:extLst>
      <p:ext uri="{BB962C8B-B14F-4D97-AF65-F5344CB8AC3E}">
        <p14:creationId xmlns:p14="http://schemas.microsoft.com/office/powerpoint/2010/main" val="1805887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loss</a:t>
            </a:r>
            <a:r>
              <a:rPr lang="en-US" spc="-5" dirty="0"/>
              <a:t> </a:t>
            </a:r>
            <a:r>
              <a:rPr lang="en-US" dirty="0"/>
              <a:t>due </a:t>
            </a:r>
            <a:r>
              <a:rPr lang="en-US" spc="-5" dirty="0"/>
              <a:t>to </a:t>
            </a:r>
            <a:r>
              <a:rPr lang="en-US" dirty="0"/>
              <a:t>ion</a:t>
            </a:r>
            <a:r>
              <a:rPr lang="en-US" spc="-85" dirty="0"/>
              <a:t> </a:t>
            </a:r>
            <a:r>
              <a:rPr lang="en-US" spc="5" dirty="0"/>
              <a:t>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3" y="1637229"/>
            <a:ext cx="3411728" cy="4047778"/>
          </a:xfrm>
        </p:spPr>
        <p:txBody>
          <a:bodyPr/>
          <a:lstStyle/>
          <a:p>
            <a:r>
              <a:rPr lang="en-US" spc="-5" dirty="0">
                <a:latin typeface="Arial Narrow"/>
                <a:cs typeface="Arial Narrow"/>
              </a:rPr>
              <a:t>Abrupt </a:t>
            </a:r>
            <a:r>
              <a:rPr lang="en-US" dirty="0">
                <a:latin typeface="Arial Narrow"/>
                <a:cs typeface="Arial Narrow"/>
              </a:rPr>
              <a:t>beam loss caused</a:t>
            </a:r>
            <a:r>
              <a:rPr lang="en-US" spc="-26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by sudden changes in the ion  </a:t>
            </a:r>
            <a:r>
              <a:rPr lang="en-US" spc="-5" dirty="0">
                <a:latin typeface="Arial Narrow"/>
                <a:cs typeface="Arial Narrow"/>
              </a:rPr>
              <a:t>source</a:t>
            </a:r>
            <a:endParaRPr lang="en-US" dirty="0">
              <a:latin typeface="Arial Narrow"/>
              <a:cs typeface="Arial Narrow"/>
            </a:endParaRPr>
          </a:p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4170362" y="1308101"/>
            <a:ext cx="5113336" cy="3962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09427" y="5392420"/>
            <a:ext cx="485330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Fast beam current monitor in</a:t>
            </a:r>
            <a:r>
              <a:rPr sz="2400" i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MEBT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464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39"/>
            <a:ext cx="11422261" cy="510909"/>
          </a:xfrm>
        </p:spPr>
        <p:txBody>
          <a:bodyPr/>
          <a:lstStyle/>
          <a:p>
            <a:r>
              <a:rPr lang="en-US" dirty="0"/>
              <a:t>At</a:t>
            </a:r>
            <a:r>
              <a:rPr lang="en-US" spc="-5" dirty="0"/>
              <a:t> </a:t>
            </a:r>
            <a:r>
              <a:rPr lang="en-US" dirty="0"/>
              <a:t>SNS, </a:t>
            </a:r>
            <a:r>
              <a:rPr lang="en-US" spc="-5" dirty="0"/>
              <a:t>t</a:t>
            </a:r>
            <a:r>
              <a:rPr lang="en-US" dirty="0"/>
              <a:t>he majo</a:t>
            </a:r>
            <a:r>
              <a:rPr lang="en-US" spc="-5" dirty="0"/>
              <a:t>r</a:t>
            </a:r>
            <a:r>
              <a:rPr lang="en-US" dirty="0"/>
              <a:t>i</a:t>
            </a:r>
            <a:r>
              <a:rPr lang="en-US" spc="-5" dirty="0"/>
              <a:t>t</a:t>
            </a:r>
            <a:r>
              <a:rPr lang="en-US" dirty="0"/>
              <a:t>y</a:t>
            </a:r>
            <a:r>
              <a:rPr lang="en-US" spc="-5" dirty="0"/>
              <a:t> </a:t>
            </a:r>
            <a:r>
              <a:rPr lang="en-US" dirty="0"/>
              <a:t>of</a:t>
            </a:r>
            <a:r>
              <a:rPr lang="en-US" spc="170" dirty="0"/>
              <a:t> </a:t>
            </a:r>
            <a:r>
              <a:rPr lang="en-US" spc="-5" dirty="0"/>
              <a:t>tr</a:t>
            </a:r>
            <a:r>
              <a:rPr lang="en-US" dirty="0"/>
              <a:t>ips	o</a:t>
            </a:r>
            <a:r>
              <a:rPr lang="en-US" spc="-5" dirty="0"/>
              <a:t>r</a:t>
            </a:r>
            <a:r>
              <a:rPr lang="en-US" dirty="0"/>
              <a:t>igin</a:t>
            </a:r>
            <a:r>
              <a:rPr lang="en-US" spc="-55" dirty="0"/>
              <a:t>a</a:t>
            </a:r>
            <a:r>
              <a:rPr lang="en-US" spc="-5" dirty="0"/>
              <a:t>t</a:t>
            </a:r>
            <a:r>
              <a:rPr lang="en-US" dirty="0"/>
              <a:t>e in </a:t>
            </a:r>
            <a:r>
              <a:rPr lang="en-US" spc="-5" dirty="0"/>
              <a:t>the </a:t>
            </a:r>
            <a:r>
              <a:rPr lang="en-US" spc="25" dirty="0"/>
              <a:t>warm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Arial Narrow"/>
                <a:cs typeface="Arial Narrow"/>
              </a:rPr>
              <a:t>&lt; 10% of BLM </a:t>
            </a:r>
            <a:r>
              <a:rPr lang="en-US" sz="3200" spc="-5" dirty="0">
                <a:latin typeface="Arial Narrow"/>
                <a:cs typeface="Arial Narrow"/>
              </a:rPr>
              <a:t>trips were </a:t>
            </a:r>
            <a:r>
              <a:rPr lang="en-US" sz="3200" dirty="0">
                <a:latin typeface="Arial Narrow"/>
                <a:cs typeface="Arial Narrow"/>
              </a:rPr>
              <a:t>due to the Ion</a:t>
            </a:r>
            <a:r>
              <a:rPr lang="en-US" sz="3200" spc="-195" dirty="0">
                <a:latin typeface="Arial Narrow"/>
                <a:cs typeface="Arial Narrow"/>
              </a:rPr>
              <a:t> </a:t>
            </a:r>
            <a:r>
              <a:rPr lang="en-US" sz="3200" spc="-5" dirty="0">
                <a:latin typeface="Arial Narrow"/>
                <a:cs typeface="Arial Narrow"/>
              </a:rPr>
              <a:t>source/LEBT</a:t>
            </a:r>
            <a:endParaRPr lang="en-US" sz="3200" dirty="0">
              <a:latin typeface="Arial Narrow"/>
              <a:cs typeface="Arial Narrow"/>
            </a:endParaRPr>
          </a:p>
          <a:p>
            <a:pPr marL="407987" lvl="1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Most ion </a:t>
            </a:r>
            <a:r>
              <a:rPr lang="en-US" spc="-5" dirty="0">
                <a:latin typeface="Arial Narrow"/>
                <a:cs typeface="Arial Narrow"/>
              </a:rPr>
              <a:t>source </a:t>
            </a:r>
            <a:r>
              <a:rPr lang="en-US" dirty="0">
                <a:latin typeface="Arial Narrow"/>
                <a:cs typeface="Arial Narrow"/>
              </a:rPr>
              <a:t>induced BLM </a:t>
            </a:r>
            <a:r>
              <a:rPr lang="en-US" spc="-5" dirty="0">
                <a:latin typeface="Arial Narrow"/>
                <a:cs typeface="Arial Narrow"/>
              </a:rPr>
              <a:t>trips </a:t>
            </a:r>
            <a:r>
              <a:rPr lang="en-US" dirty="0">
                <a:latin typeface="Arial Narrow"/>
                <a:cs typeface="Arial Narrow"/>
              </a:rPr>
              <a:t>occur </a:t>
            </a:r>
            <a:r>
              <a:rPr lang="en-US" spc="-5" dirty="0">
                <a:latin typeface="Arial Narrow"/>
                <a:cs typeface="Arial Narrow"/>
              </a:rPr>
              <a:t>during </a:t>
            </a:r>
            <a:r>
              <a:rPr lang="en-US" dirty="0">
                <a:latin typeface="Arial Narrow"/>
                <a:cs typeface="Arial Narrow"/>
              </a:rPr>
              <a:t>the </a:t>
            </a:r>
            <a:r>
              <a:rPr lang="en-US" spc="-5" dirty="0">
                <a:latin typeface="Arial Narrow"/>
                <a:cs typeface="Arial Narrow"/>
              </a:rPr>
              <a:t>first </a:t>
            </a:r>
            <a:r>
              <a:rPr lang="en-US" dirty="0">
                <a:latin typeface="Arial Narrow"/>
                <a:cs typeface="Arial Narrow"/>
              </a:rPr>
              <a:t>week of</a:t>
            </a:r>
            <a:r>
              <a:rPr lang="en-US" spc="-15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a  new </a:t>
            </a:r>
            <a:r>
              <a:rPr lang="en-US" spc="-5" dirty="0">
                <a:latin typeface="Arial Narrow"/>
                <a:cs typeface="Arial Narrow"/>
              </a:rPr>
              <a:t>source</a:t>
            </a:r>
            <a:r>
              <a:rPr lang="en-US" spc="-7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installation</a:t>
            </a:r>
          </a:p>
          <a:p>
            <a:pPr marL="696912" lvl="2">
              <a:lnSpc>
                <a:spcPct val="100000"/>
              </a:lnSpc>
            </a:pPr>
            <a:r>
              <a:rPr lang="en-US" sz="2000" dirty="0">
                <a:latin typeface="Arial Narrow"/>
                <a:cs typeface="Arial Narrow"/>
              </a:rPr>
              <a:t>High voltage</a:t>
            </a:r>
            <a:r>
              <a:rPr lang="en-US" sz="2000" spc="175" dirty="0">
                <a:latin typeface="Arial Narrow"/>
                <a:cs typeface="Arial Narrow"/>
              </a:rPr>
              <a:t> </a:t>
            </a:r>
            <a:r>
              <a:rPr lang="en-US" sz="2000" dirty="0">
                <a:latin typeface="Arial Narrow"/>
                <a:cs typeface="Arial Narrow"/>
              </a:rPr>
              <a:t>arcing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Arial Narrow"/>
                <a:cs typeface="Arial Narrow"/>
              </a:rPr>
              <a:t>&gt; 90% of BLM </a:t>
            </a:r>
            <a:r>
              <a:rPr lang="en-US" sz="3200" spc="-5" dirty="0">
                <a:latin typeface="Arial Narrow"/>
                <a:cs typeface="Arial Narrow"/>
              </a:rPr>
              <a:t>trips were </a:t>
            </a:r>
            <a:r>
              <a:rPr lang="en-US" sz="3200" dirty="0">
                <a:latin typeface="Arial Narrow"/>
                <a:cs typeface="Arial Narrow"/>
              </a:rPr>
              <a:t>due to </a:t>
            </a:r>
            <a:r>
              <a:rPr lang="en-US" sz="3200" spc="-25" dirty="0">
                <a:latin typeface="Arial Narrow"/>
                <a:cs typeface="Arial Narrow"/>
              </a:rPr>
              <a:t>Warm </a:t>
            </a:r>
            <a:r>
              <a:rPr lang="en-US" sz="3200" dirty="0" err="1">
                <a:latin typeface="Arial Narrow"/>
                <a:cs typeface="Arial Narrow"/>
              </a:rPr>
              <a:t>Linac</a:t>
            </a:r>
            <a:r>
              <a:rPr lang="en-US" sz="3200" dirty="0">
                <a:latin typeface="Arial Narrow"/>
                <a:cs typeface="Arial Narrow"/>
              </a:rPr>
              <a:t> RF</a:t>
            </a:r>
            <a:r>
              <a:rPr lang="en-US" sz="3200" spc="-215" dirty="0">
                <a:latin typeface="Arial Narrow"/>
                <a:cs typeface="Arial Narrow"/>
              </a:rPr>
              <a:t> </a:t>
            </a:r>
            <a:r>
              <a:rPr lang="en-US" sz="3200" dirty="0">
                <a:latin typeface="Arial Narrow"/>
                <a:cs typeface="Arial Narrow"/>
              </a:rPr>
              <a:t>faults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RF faults occur at </a:t>
            </a:r>
            <a:r>
              <a:rPr lang="en-US" spc="-5" dirty="0">
                <a:latin typeface="Arial Narrow"/>
                <a:cs typeface="Arial Narrow"/>
              </a:rPr>
              <a:t>different </a:t>
            </a:r>
            <a:r>
              <a:rPr lang="en-US" dirty="0">
                <a:latin typeface="Arial Narrow"/>
                <a:cs typeface="Arial Narrow"/>
              </a:rPr>
              <a:t>times </a:t>
            </a:r>
            <a:r>
              <a:rPr lang="en-US" spc="-5" dirty="0">
                <a:latin typeface="Arial Narrow"/>
                <a:cs typeface="Arial Narrow"/>
              </a:rPr>
              <a:t>during </a:t>
            </a:r>
            <a:r>
              <a:rPr lang="en-US" dirty="0">
                <a:latin typeface="Arial Narrow"/>
                <a:cs typeface="Arial Narrow"/>
              </a:rPr>
              <a:t>the</a:t>
            </a:r>
            <a:r>
              <a:rPr lang="en-US" spc="-21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pulse</a:t>
            </a:r>
          </a:p>
          <a:p>
            <a:pPr lvl="2">
              <a:lnSpc>
                <a:spcPct val="100000"/>
              </a:lnSpc>
            </a:pPr>
            <a:r>
              <a:rPr lang="en-US" sz="2000" dirty="0">
                <a:latin typeface="Arial Narrow"/>
                <a:cs typeface="Arial Narrow"/>
              </a:rPr>
              <a:t>Faults during the RF fill had reproducible</a:t>
            </a:r>
            <a:r>
              <a:rPr lang="en-US" sz="2000" spc="170" dirty="0">
                <a:latin typeface="Arial Narrow"/>
                <a:cs typeface="Arial Narrow"/>
              </a:rPr>
              <a:t> </a:t>
            </a:r>
            <a:r>
              <a:rPr lang="en-US" sz="2000" dirty="0">
                <a:latin typeface="Arial Narrow"/>
                <a:cs typeface="Arial Narrow"/>
              </a:rPr>
              <a:t>times</a:t>
            </a:r>
          </a:p>
          <a:p>
            <a:pPr lvl="2">
              <a:lnSpc>
                <a:spcPct val="100000"/>
              </a:lnSpc>
            </a:pPr>
            <a:r>
              <a:rPr lang="en-US" sz="2200" dirty="0">
                <a:latin typeface="Arial Narrow"/>
                <a:cs typeface="Arial Narrow"/>
              </a:rPr>
              <a:t>Faults during the RF flattop were</a:t>
            </a:r>
            <a:r>
              <a:rPr lang="en-US" sz="2200" spc="175" dirty="0">
                <a:latin typeface="Arial Narrow"/>
                <a:cs typeface="Arial Narrow"/>
              </a:rPr>
              <a:t> </a:t>
            </a:r>
            <a:r>
              <a:rPr lang="en-US" sz="2200" dirty="0">
                <a:latin typeface="Arial Narrow"/>
                <a:cs typeface="Arial Narrow"/>
              </a:rPr>
              <a:t>random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Focused on </a:t>
            </a:r>
            <a:r>
              <a:rPr lang="en-US" spc="-5" dirty="0">
                <a:latin typeface="Arial Narrow"/>
                <a:cs typeface="Arial Narrow"/>
              </a:rPr>
              <a:t>improving warm </a:t>
            </a:r>
            <a:r>
              <a:rPr lang="en-US" dirty="0" err="1">
                <a:latin typeface="Arial Narrow"/>
                <a:cs typeface="Arial Narrow"/>
              </a:rPr>
              <a:t>linac</a:t>
            </a:r>
            <a:r>
              <a:rPr lang="en-US" spc="-140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operation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45854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fill </a:t>
            </a:r>
            <a:r>
              <a:rPr lang="en-US" spc="-30" dirty="0"/>
              <a:t>f</a:t>
            </a:r>
            <a:r>
              <a:rPr lang="en-US" dirty="0"/>
              <a:t>aul</a:t>
            </a:r>
            <a:r>
              <a:rPr lang="en-US" spc="-5" dirty="0"/>
              <a:t>t</a:t>
            </a:r>
            <a:r>
              <a:rPr lang="en-US" dirty="0"/>
              <a:t>s</a:t>
            </a:r>
            <a:r>
              <a:rPr lang="en-US" spc="-5" dirty="0"/>
              <a:t> </a:t>
            </a:r>
            <a:r>
              <a:rPr lang="en-US" dirty="0"/>
              <a:t>can be </a:t>
            </a:r>
            <a:r>
              <a:rPr lang="en-US" spc="45" dirty="0"/>
              <a:t>r</a:t>
            </a:r>
            <a:r>
              <a:rPr lang="en-US" dirty="0"/>
              <a:t>educed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z="3200" dirty="0">
                <a:latin typeface="Arial Narrow"/>
                <a:cs typeface="Arial Narrow"/>
              </a:rPr>
              <a:t>Adjust the RF</a:t>
            </a:r>
            <a:r>
              <a:rPr lang="en-US" sz="3200" spc="-290" dirty="0">
                <a:latin typeface="Arial Narrow"/>
                <a:cs typeface="Arial Narrow"/>
              </a:rPr>
              <a:t> </a:t>
            </a:r>
            <a:r>
              <a:rPr lang="en-US" sz="3200" dirty="0">
                <a:latin typeface="Arial Narrow"/>
                <a:cs typeface="Arial Narrow"/>
              </a:rPr>
              <a:t>field</a:t>
            </a:r>
          </a:p>
          <a:p>
            <a:pPr marL="407987" lvl="1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Move below or above </a:t>
            </a:r>
            <a:r>
              <a:rPr lang="en-US" dirty="0" err="1">
                <a:latin typeface="Arial Narrow"/>
                <a:cs typeface="Arial Narrow"/>
              </a:rPr>
              <a:t>multipacting</a:t>
            </a:r>
            <a:r>
              <a:rPr lang="en-US" spc="-254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band</a:t>
            </a:r>
          </a:p>
          <a:p>
            <a:pPr marL="12700">
              <a:lnSpc>
                <a:spcPct val="100000"/>
              </a:lnSpc>
            </a:pPr>
            <a:r>
              <a:rPr lang="en-US" sz="3200" dirty="0">
                <a:latin typeface="Arial Narrow"/>
                <a:cs typeface="Arial Narrow"/>
              </a:rPr>
              <a:t>Adjust RF fill</a:t>
            </a:r>
            <a:r>
              <a:rPr lang="en-US" sz="3200" spc="-295" dirty="0">
                <a:latin typeface="Arial Narrow"/>
                <a:cs typeface="Arial Narrow"/>
              </a:rPr>
              <a:t> </a:t>
            </a:r>
            <a:r>
              <a:rPr lang="en-US" sz="3200" dirty="0">
                <a:latin typeface="Arial Narrow"/>
                <a:cs typeface="Arial Narrow"/>
              </a:rPr>
              <a:t>time</a:t>
            </a:r>
          </a:p>
          <a:p>
            <a:pPr marL="407987" lvl="1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Ramp speed </a:t>
            </a:r>
            <a:r>
              <a:rPr lang="en-US" spc="-5" dirty="0">
                <a:latin typeface="Arial Narrow"/>
                <a:cs typeface="Arial Narrow"/>
              </a:rPr>
              <a:t>through </a:t>
            </a:r>
            <a:r>
              <a:rPr lang="en-US" dirty="0" err="1">
                <a:latin typeface="Arial Narrow"/>
                <a:cs typeface="Arial Narrow"/>
              </a:rPr>
              <a:t>multipacting</a:t>
            </a:r>
            <a:r>
              <a:rPr lang="en-US" spc="-21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bands</a:t>
            </a: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en-US" sz="3200" dirty="0">
                <a:latin typeface="Arial Narrow"/>
                <a:cs typeface="Arial Narrow"/>
              </a:rPr>
              <a:t>Change cavity </a:t>
            </a:r>
            <a:r>
              <a:rPr lang="en-US" sz="3200" spc="-5" dirty="0">
                <a:latin typeface="Arial Narrow"/>
                <a:cs typeface="Arial Narrow"/>
              </a:rPr>
              <a:t>resonant</a:t>
            </a:r>
            <a:r>
              <a:rPr lang="en-US" sz="3200" spc="-215" dirty="0">
                <a:latin typeface="Arial Narrow"/>
                <a:cs typeface="Arial Narrow"/>
              </a:rPr>
              <a:t> </a:t>
            </a:r>
            <a:r>
              <a:rPr lang="en-US" sz="3200" spc="-5" dirty="0">
                <a:latin typeface="Arial Narrow"/>
                <a:cs typeface="Arial Narrow"/>
              </a:rPr>
              <a:t>frequency</a:t>
            </a:r>
            <a:endParaRPr lang="en-US" sz="3200" dirty="0">
              <a:latin typeface="Arial Narrow"/>
              <a:cs typeface="Arial Narrow"/>
            </a:endParaRPr>
          </a:p>
          <a:p>
            <a:pPr marL="407987" lvl="1">
              <a:lnSpc>
                <a:spcPct val="100000"/>
              </a:lnSpc>
              <a:spcBef>
                <a:spcPts val="1100"/>
              </a:spcBef>
            </a:pPr>
            <a:r>
              <a:rPr lang="en-US" spc="-5" dirty="0">
                <a:latin typeface="Arial Narrow"/>
                <a:cs typeface="Arial Narrow"/>
              </a:rPr>
              <a:t>Move </a:t>
            </a:r>
            <a:r>
              <a:rPr lang="en-US" dirty="0" err="1">
                <a:latin typeface="Arial Narrow"/>
                <a:cs typeface="Arial Narrow"/>
              </a:rPr>
              <a:t>multipacting</a:t>
            </a:r>
            <a:r>
              <a:rPr lang="en-US" spc="-23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band</a:t>
            </a: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en-US" sz="3200" spc="-30" dirty="0">
                <a:latin typeface="Arial Narrow"/>
                <a:cs typeface="Arial Narrow"/>
              </a:rPr>
              <a:t>Vacuum</a:t>
            </a:r>
            <a:r>
              <a:rPr lang="en-US" sz="3200" spc="-265" dirty="0">
                <a:latin typeface="Arial Narrow"/>
                <a:cs typeface="Arial Narrow"/>
              </a:rPr>
              <a:t> </a:t>
            </a:r>
            <a:r>
              <a:rPr lang="en-US" sz="3200" dirty="0">
                <a:latin typeface="Arial Narrow"/>
                <a:cs typeface="Arial Narrow"/>
              </a:rPr>
              <a:t>maintenance</a:t>
            </a:r>
          </a:p>
          <a:p>
            <a:pPr marL="407987" lvl="1">
              <a:lnSpc>
                <a:spcPct val="100000"/>
              </a:lnSpc>
              <a:spcBef>
                <a:spcPts val="1100"/>
              </a:spcBef>
            </a:pPr>
            <a:r>
              <a:rPr lang="en-US" dirty="0">
                <a:latin typeface="Arial Narrow"/>
                <a:cs typeface="Arial Narrow"/>
              </a:rPr>
              <a:t>Maintain low vacuum near RF</a:t>
            </a:r>
            <a:r>
              <a:rPr lang="en-US" spc="-24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window</a:t>
            </a:r>
          </a:p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3686694" y="1941022"/>
            <a:ext cx="2610196" cy="423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3799" y="1981200"/>
            <a:ext cx="2514600" cy="304800"/>
          </a:xfrm>
          <a:custGeom>
            <a:avLst/>
            <a:gdLst/>
            <a:ahLst/>
            <a:cxnLst/>
            <a:rect l="l" t="t" r="r" b="b"/>
            <a:pathLst>
              <a:path w="2514600" h="304800">
                <a:moveTo>
                  <a:pt x="2514599" y="304799"/>
                </a:moveTo>
                <a:lnTo>
                  <a:pt x="0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8094" y="2527069"/>
            <a:ext cx="2838796" cy="523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199" y="2563744"/>
            <a:ext cx="2743200" cy="408305"/>
          </a:xfrm>
          <a:custGeom>
            <a:avLst/>
            <a:gdLst/>
            <a:ahLst/>
            <a:cxnLst/>
            <a:rect l="l" t="t" r="r" b="b"/>
            <a:pathLst>
              <a:path w="2743200" h="408305">
                <a:moveTo>
                  <a:pt x="2743198" y="0"/>
                </a:moveTo>
                <a:lnTo>
                  <a:pt x="0" y="408056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32368" y="2859577"/>
            <a:ext cx="1176250" cy="1176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398" y="2895600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1066799" y="0"/>
                </a:moveTo>
                <a:lnTo>
                  <a:pt x="0" y="1066799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48398" y="2209800"/>
            <a:ext cx="2286000" cy="708025"/>
          </a:xfrm>
          <a:prstGeom prst="rect">
            <a:avLst/>
          </a:prstGeom>
          <a:ln w="9524">
            <a:solidFill>
              <a:srgbClr val="FF26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6360" marR="390525">
              <a:lnSpc>
                <a:spcPct val="100000"/>
              </a:lnSpc>
              <a:spcBef>
                <a:spcPts val="32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DURING</a:t>
            </a:r>
            <a:r>
              <a:rPr sz="20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BEAM  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OPERATION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622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39"/>
            <a:ext cx="11422261" cy="510909"/>
          </a:xfrm>
        </p:spPr>
        <p:txBody>
          <a:bodyPr/>
          <a:lstStyle/>
          <a:p>
            <a:r>
              <a:rPr lang="en-US" spc="-10" dirty="0"/>
              <a:t>Resonant </a:t>
            </a:r>
            <a:r>
              <a:rPr lang="en-US" spc="-5" dirty="0"/>
              <a:t>frequency </a:t>
            </a:r>
            <a:r>
              <a:rPr lang="en-US" spc="-10" dirty="0"/>
              <a:t>change </a:t>
            </a:r>
            <a:r>
              <a:rPr lang="en-US" spc="-15" dirty="0"/>
              <a:t>improves </a:t>
            </a:r>
            <a:r>
              <a:rPr lang="en-US" spc="-5" dirty="0"/>
              <a:t>trip</a:t>
            </a:r>
            <a:r>
              <a:rPr lang="en-US" spc="20" dirty="0"/>
              <a:t> </a:t>
            </a:r>
            <a:r>
              <a:rPr lang="en-US" spc="-5" dirty="0"/>
              <a:t>rate</a:t>
            </a:r>
            <a:endParaRPr lang="en-US" dirty="0"/>
          </a:p>
        </p:txBody>
      </p:sp>
      <p:sp>
        <p:nvSpPr>
          <p:cNvPr id="4" name="object 2"/>
          <p:cNvSpPr txBox="1"/>
          <p:nvPr/>
        </p:nvSpPr>
        <p:spPr>
          <a:xfrm>
            <a:off x="1930399" y="6375400"/>
            <a:ext cx="377126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438400">
              <a:lnSpc>
                <a:spcPct val="100000"/>
              </a:lnSpc>
            </a:pPr>
            <a:r>
              <a:rPr sz="900" dirty="0">
                <a:solidFill>
                  <a:srgbClr val="BFBFBF"/>
                </a:solidFill>
                <a:latin typeface="Times New Roman"/>
                <a:cs typeface="Times New Roman"/>
              </a:rPr>
              <a:t>M. Plum – JIAS </a:t>
            </a:r>
            <a:r>
              <a:rPr sz="900" spc="-15" dirty="0">
                <a:solidFill>
                  <a:srgbClr val="BFBFBF"/>
                </a:solidFill>
                <a:latin typeface="Times New Roman"/>
                <a:cs typeface="Times New Roman"/>
              </a:rPr>
              <a:t>Nov. </a:t>
            </a:r>
            <a:r>
              <a:rPr sz="900" dirty="0">
                <a:solidFill>
                  <a:srgbClr val="BFBFBF"/>
                </a:solidFill>
                <a:latin typeface="Times New Roman"/>
                <a:cs typeface="Times New Roman"/>
              </a:rPr>
              <a:t>2014</a:t>
            </a:r>
            <a:r>
              <a:rPr sz="900" spc="-85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BFBFBF"/>
                </a:solidFill>
                <a:latin typeface="Times New Roman"/>
                <a:cs typeface="Times New Roman"/>
              </a:rPr>
              <a:t>–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244600" y="742951"/>
            <a:ext cx="9143998" cy="5513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2768600" y="2012950"/>
            <a:ext cx="2393950" cy="400050"/>
          </a:xfrm>
          <a:prstGeom prst="rect">
            <a:avLst/>
          </a:prstGeom>
          <a:solidFill>
            <a:srgbClr val="FFFFFF"/>
          </a:solidFill>
          <a:ln w="9524">
            <a:solidFill>
              <a:srgbClr val="FF26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2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Repeated RF</a:t>
            </a:r>
            <a:r>
              <a:rPr sz="20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faults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6654798" y="3175000"/>
            <a:ext cx="2895600" cy="708025"/>
          </a:xfrm>
          <a:custGeom>
            <a:avLst/>
            <a:gdLst/>
            <a:ahLst/>
            <a:cxnLst/>
            <a:rect l="l" t="t" r="r" b="b"/>
            <a:pathLst>
              <a:path w="2895600" h="708025">
                <a:moveTo>
                  <a:pt x="0" y="0"/>
                </a:moveTo>
                <a:lnTo>
                  <a:pt x="2895599" y="0"/>
                </a:lnTo>
                <a:lnTo>
                  <a:pt x="2895599" y="707885"/>
                </a:lnTo>
                <a:lnTo>
                  <a:pt x="0" y="70788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 txBox="1"/>
          <p:nvPr/>
        </p:nvSpPr>
        <p:spPr>
          <a:xfrm>
            <a:off x="6733538" y="3220720"/>
            <a:ext cx="2242820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Change in</a:t>
            </a:r>
            <a:r>
              <a:rPr sz="20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resonant  frequency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5696065" y="3441006"/>
            <a:ext cx="1005839" cy="1662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5740398" y="3479801"/>
            <a:ext cx="914400" cy="49530"/>
          </a:xfrm>
          <a:custGeom>
            <a:avLst/>
            <a:gdLst/>
            <a:ahLst/>
            <a:cxnLst/>
            <a:rect l="l" t="t" r="r" b="b"/>
            <a:pathLst>
              <a:path w="914400" h="49529">
                <a:moveTo>
                  <a:pt x="0" y="0"/>
                </a:moveTo>
                <a:lnTo>
                  <a:pt x="914399" y="49141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/>
        </p:nvSpPr>
        <p:spPr>
          <a:xfrm>
            <a:off x="5833225" y="3499195"/>
            <a:ext cx="881148" cy="2032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/>
          <p:nvPr/>
        </p:nvSpPr>
        <p:spPr>
          <a:xfrm>
            <a:off x="5892800" y="3528943"/>
            <a:ext cx="762000" cy="1932305"/>
          </a:xfrm>
          <a:custGeom>
            <a:avLst/>
            <a:gdLst/>
            <a:ahLst/>
            <a:cxnLst/>
            <a:rect l="l" t="t" r="r" b="b"/>
            <a:pathLst>
              <a:path w="762000" h="1932304">
                <a:moveTo>
                  <a:pt x="0" y="1932057"/>
                </a:moveTo>
                <a:lnTo>
                  <a:pt x="761999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/>
          <p:cNvSpPr/>
          <p:nvPr/>
        </p:nvSpPr>
        <p:spPr>
          <a:xfrm>
            <a:off x="3705167" y="4816763"/>
            <a:ext cx="2090651" cy="1633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/>
          <p:nvPr/>
        </p:nvSpPr>
        <p:spPr>
          <a:xfrm>
            <a:off x="3759200" y="4851400"/>
            <a:ext cx="1981200" cy="1524000"/>
          </a:xfrm>
          <a:custGeom>
            <a:avLst/>
            <a:gdLst/>
            <a:ahLst/>
            <a:cxnLst/>
            <a:rect l="l" t="t" r="r" b="b"/>
            <a:pathLst>
              <a:path w="1981200" h="1524000">
                <a:moveTo>
                  <a:pt x="0" y="1523999"/>
                </a:moveTo>
                <a:lnTo>
                  <a:pt x="1981199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/>
          <p:nvPr/>
        </p:nvSpPr>
        <p:spPr>
          <a:xfrm>
            <a:off x="1930399" y="6375400"/>
            <a:ext cx="3734435" cy="400685"/>
          </a:xfrm>
          <a:custGeom>
            <a:avLst/>
            <a:gdLst/>
            <a:ahLst/>
            <a:cxnLst/>
            <a:rect l="l" t="t" r="r" b="b"/>
            <a:pathLst>
              <a:path w="3734435" h="400684">
                <a:moveTo>
                  <a:pt x="0" y="0"/>
                </a:moveTo>
                <a:lnTo>
                  <a:pt x="3734064" y="0"/>
                </a:lnTo>
                <a:lnTo>
                  <a:pt x="3734064" y="400109"/>
                </a:lnTo>
                <a:lnTo>
                  <a:pt x="0" y="400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/>
          <p:nvPr/>
        </p:nvSpPr>
        <p:spPr>
          <a:xfrm>
            <a:off x="1930399" y="6375400"/>
            <a:ext cx="3734435" cy="400685"/>
          </a:xfrm>
          <a:custGeom>
            <a:avLst/>
            <a:gdLst/>
            <a:ahLst/>
            <a:cxnLst/>
            <a:rect l="l" t="t" r="r" b="b"/>
            <a:pathLst>
              <a:path w="3734435" h="400684">
                <a:moveTo>
                  <a:pt x="0" y="0"/>
                </a:moveTo>
                <a:lnTo>
                  <a:pt x="3734064" y="0"/>
                </a:lnTo>
                <a:lnTo>
                  <a:pt x="3734064" y="400109"/>
                </a:lnTo>
                <a:lnTo>
                  <a:pt x="0" y="40010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/>
          <p:cNvSpPr/>
          <p:nvPr/>
        </p:nvSpPr>
        <p:spPr>
          <a:xfrm>
            <a:off x="6426198" y="1117601"/>
            <a:ext cx="2819400" cy="708025"/>
          </a:xfrm>
          <a:custGeom>
            <a:avLst/>
            <a:gdLst/>
            <a:ahLst/>
            <a:cxnLst/>
            <a:rect l="l" t="t" r="r" b="b"/>
            <a:pathLst>
              <a:path w="2819400" h="708025">
                <a:moveTo>
                  <a:pt x="0" y="0"/>
                </a:moveTo>
                <a:lnTo>
                  <a:pt x="2819399" y="0"/>
                </a:lnTo>
                <a:lnTo>
                  <a:pt x="2819399" y="708024"/>
                </a:lnTo>
                <a:lnTo>
                  <a:pt x="0" y="7080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/>
          <p:cNvSpPr txBox="1"/>
          <p:nvPr/>
        </p:nvSpPr>
        <p:spPr>
          <a:xfrm>
            <a:off x="6504938" y="1163320"/>
            <a:ext cx="2623820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Reduced RF faults</a:t>
            </a:r>
            <a:r>
              <a:rPr sz="20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due  to</a:t>
            </a:r>
            <a:r>
              <a:rPr sz="20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vacuum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8"/>
          <p:cNvSpPr/>
          <p:nvPr/>
        </p:nvSpPr>
        <p:spPr>
          <a:xfrm>
            <a:off x="6826596" y="1790930"/>
            <a:ext cx="1064028" cy="10764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/>
          <p:cNvSpPr/>
          <p:nvPr/>
        </p:nvSpPr>
        <p:spPr>
          <a:xfrm>
            <a:off x="6883398" y="1825625"/>
            <a:ext cx="952500" cy="968375"/>
          </a:xfrm>
          <a:custGeom>
            <a:avLst/>
            <a:gdLst/>
            <a:ahLst/>
            <a:cxnLst/>
            <a:rect l="l" t="t" r="r" b="b"/>
            <a:pathLst>
              <a:path w="952500" h="968375">
                <a:moveTo>
                  <a:pt x="952499" y="0"/>
                </a:moveTo>
                <a:lnTo>
                  <a:pt x="0" y="968374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/>
          <p:cNvSpPr txBox="1"/>
          <p:nvPr/>
        </p:nvSpPr>
        <p:spPr>
          <a:xfrm>
            <a:off x="8407398" y="4546600"/>
            <a:ext cx="1752600" cy="339090"/>
          </a:xfrm>
          <a:prstGeom prst="rect">
            <a:avLst/>
          </a:prstGeom>
          <a:solidFill>
            <a:srgbClr val="FFFFFF"/>
          </a:solidFill>
          <a:ln w="9524">
            <a:solidFill>
              <a:srgbClr val="0433F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20"/>
              </a:spcBef>
            </a:pP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RF window</a:t>
            </a:r>
            <a:r>
              <a:rPr sz="1600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CCG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4"/>
          <p:cNvSpPr txBox="1"/>
          <p:nvPr/>
        </p:nvSpPr>
        <p:spPr>
          <a:xfrm>
            <a:off x="2009139" y="6432480"/>
            <a:ext cx="354076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RF window vacuum level</a:t>
            </a:r>
            <a:r>
              <a:rPr sz="20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drops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5"/>
          <p:cNvSpPr txBox="1"/>
          <p:nvPr/>
        </p:nvSpPr>
        <p:spPr>
          <a:xfrm>
            <a:off x="8412770" y="6571714"/>
            <a:ext cx="1877695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dirty="0">
                <a:latin typeface="Arial"/>
                <a:cs typeface="Arial"/>
              </a:rPr>
              <a:t>(Courtesy C.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Peters)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1"/>
          <p:cNvSpPr txBox="1"/>
          <p:nvPr/>
        </p:nvSpPr>
        <p:spPr>
          <a:xfrm>
            <a:off x="7873998" y="5308600"/>
            <a:ext cx="2286000" cy="33909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20"/>
              </a:spcBef>
            </a:pPr>
            <a:r>
              <a:rPr sz="1600" dirty="0">
                <a:latin typeface="Arial"/>
                <a:cs typeface="Arial"/>
              </a:rPr>
              <a:t>Cavity resonance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error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8254998" y="1955800"/>
            <a:ext cx="2133600" cy="339090"/>
          </a:xfrm>
          <a:prstGeom prst="rect">
            <a:avLst/>
          </a:prstGeom>
          <a:solidFill>
            <a:srgbClr val="FFFFFF"/>
          </a:solidFill>
          <a:ln w="9524">
            <a:solidFill>
              <a:srgbClr val="008F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20"/>
              </a:spcBef>
            </a:pPr>
            <a:r>
              <a:rPr sz="1600" spc="-20" dirty="0">
                <a:solidFill>
                  <a:srgbClr val="008000"/>
                </a:solidFill>
                <a:latin typeface="Arial"/>
                <a:cs typeface="Arial"/>
              </a:rPr>
              <a:t>Vacuum </a:t>
            </a:r>
            <a:r>
              <a:rPr sz="1600" dirty="0">
                <a:solidFill>
                  <a:srgbClr val="008000"/>
                </a:solidFill>
                <a:latin typeface="Arial"/>
                <a:cs typeface="Arial"/>
              </a:rPr>
              <a:t>fault</a:t>
            </a:r>
            <a:r>
              <a:rPr sz="1600" spc="-8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8000"/>
                </a:solidFill>
                <a:latin typeface="Arial"/>
                <a:cs typeface="Arial"/>
              </a:rPr>
              <a:t>counter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9550398" y="211947"/>
            <a:ext cx="2362835" cy="400685"/>
          </a:xfrm>
          <a:prstGeom prst="rect">
            <a:avLst/>
          </a:prstGeom>
          <a:ln w="9524">
            <a:solidFill>
              <a:srgbClr val="FF26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2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Plot shows 5</a:t>
            </a:r>
            <a:r>
              <a:rPr sz="20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days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064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spc="125" dirty="0"/>
              <a:t>r</a:t>
            </a:r>
            <a:r>
              <a:rPr lang="en-US" spc="50" dirty="0"/>
              <a:t>r</a:t>
            </a:r>
            <a:r>
              <a:rPr lang="en-US" dirty="0"/>
              <a:t>ant</a:t>
            </a:r>
            <a:r>
              <a:rPr lang="en-US" spc="-5" dirty="0"/>
              <a:t> </a:t>
            </a:r>
            <a:r>
              <a:rPr lang="en-US" dirty="0"/>
              <a:t>beam </a:t>
            </a:r>
            <a:r>
              <a:rPr lang="en-US" spc="-5" dirty="0"/>
              <a:t>tr</a:t>
            </a:r>
            <a:r>
              <a:rPr lang="en-US" dirty="0"/>
              <a:t>ips </a:t>
            </a:r>
            <a:r>
              <a:rPr lang="en-US" spc="45" dirty="0"/>
              <a:t>r</a:t>
            </a:r>
            <a:r>
              <a:rPr lang="en-US" dirty="0"/>
              <a:t>educed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88" y="1596758"/>
            <a:ext cx="2997083" cy="610671"/>
          </a:xfrm>
        </p:spPr>
        <p:txBody>
          <a:bodyPr/>
          <a:lstStyle/>
          <a:p>
            <a:r>
              <a:rPr lang="en-US" spc="-5" dirty="0">
                <a:latin typeface="Arial Narrow"/>
                <a:cs typeface="Arial Narrow"/>
              </a:rPr>
              <a:t>From </a:t>
            </a:r>
            <a:r>
              <a:rPr lang="en-US" dirty="0">
                <a:latin typeface="Arial Narrow"/>
                <a:cs typeface="Arial Narrow"/>
              </a:rPr>
              <a:t>over ~40 to less than ~15 </a:t>
            </a:r>
            <a:r>
              <a:rPr lang="en-US" spc="-5" dirty="0">
                <a:latin typeface="Arial Narrow"/>
                <a:cs typeface="Arial Narrow"/>
              </a:rPr>
              <a:t>errant </a:t>
            </a:r>
            <a:r>
              <a:rPr lang="en-US" dirty="0">
                <a:latin typeface="Arial Narrow"/>
                <a:cs typeface="Arial Narrow"/>
              </a:rPr>
              <a:t>beam pulses per</a:t>
            </a:r>
            <a:r>
              <a:rPr lang="en-US" spc="-254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day</a:t>
            </a:r>
            <a:endParaRPr lang="en-US" dirty="0"/>
          </a:p>
        </p:txBody>
      </p:sp>
      <p:sp>
        <p:nvSpPr>
          <p:cNvPr id="5" name="object 3"/>
          <p:cNvSpPr txBox="1"/>
          <p:nvPr/>
        </p:nvSpPr>
        <p:spPr>
          <a:xfrm>
            <a:off x="3515360" y="830948"/>
            <a:ext cx="8077200" cy="5078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15360" y="830948"/>
            <a:ext cx="8077198" cy="5165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63360" y="4606023"/>
            <a:ext cx="1066800" cy="400050"/>
          </a:xfrm>
          <a:prstGeom prst="rect">
            <a:avLst/>
          </a:prstGeom>
          <a:solidFill>
            <a:srgbClr val="FFFFFF"/>
          </a:solidFill>
          <a:ln w="9524">
            <a:solidFill>
              <a:srgbClr val="FF26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2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FY12-1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1158" y="4606023"/>
            <a:ext cx="1066800" cy="400050"/>
          </a:xfrm>
          <a:prstGeom prst="rect">
            <a:avLst/>
          </a:prstGeom>
          <a:solidFill>
            <a:srgbClr val="FFFFFF"/>
          </a:solidFill>
          <a:ln w="9524">
            <a:solidFill>
              <a:srgbClr val="FF26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2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FY12-2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16158" y="4606023"/>
            <a:ext cx="1066800" cy="400050"/>
          </a:xfrm>
          <a:prstGeom prst="rect">
            <a:avLst/>
          </a:prstGeom>
          <a:solidFill>
            <a:srgbClr val="FFFFFF"/>
          </a:solidFill>
          <a:ln w="9524">
            <a:solidFill>
              <a:srgbClr val="FF26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2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FY13-1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22830" y="6101775"/>
            <a:ext cx="187769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(Courtesy C.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Peters)</a:t>
            </a:r>
          </a:p>
        </p:txBody>
      </p:sp>
    </p:spTree>
    <p:extLst>
      <p:ext uri="{BB962C8B-B14F-4D97-AF65-F5344CB8AC3E}">
        <p14:creationId xmlns:p14="http://schemas.microsoft.com/office/powerpoint/2010/main" val="982026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SCL	c</a:t>
            </a:r>
            <a:r>
              <a:rPr lang="en-US" spc="-55" dirty="0"/>
              <a:t>a</a:t>
            </a:r>
            <a:r>
              <a:rPr lang="en-US" spc="-5" dirty="0"/>
              <a:t>v</a:t>
            </a:r>
            <a:r>
              <a:rPr lang="en-US" dirty="0"/>
              <a:t>i</a:t>
            </a:r>
            <a:r>
              <a:rPr lang="en-US" spc="-5" dirty="0"/>
              <a:t>t</a:t>
            </a:r>
            <a:r>
              <a:rPr lang="en-US" dirty="0"/>
              <a:t>y</a:t>
            </a:r>
            <a:r>
              <a:rPr lang="en-US" spc="-5" dirty="0"/>
              <a:t> </a:t>
            </a:r>
            <a:r>
              <a:rPr lang="en-US" dirty="0"/>
              <a:t>d</a:t>
            </a:r>
            <a:r>
              <a:rPr lang="en-US" spc="-55" dirty="0"/>
              <a:t>o</a:t>
            </a:r>
            <a:r>
              <a:rPr lang="en-US" spc="-5" dirty="0"/>
              <a:t>w</a:t>
            </a:r>
            <a:r>
              <a:rPr lang="en-US" dirty="0"/>
              <a:t>n</a:t>
            </a:r>
            <a:r>
              <a:rPr lang="en-US" spc="-5" dirty="0"/>
              <a:t>t</a:t>
            </a:r>
            <a:r>
              <a:rPr lang="en-US" dirty="0"/>
              <a:t>ime </a:t>
            </a:r>
            <a:r>
              <a:rPr lang="en-US" spc="45" dirty="0"/>
              <a:t>r</a:t>
            </a:r>
            <a:r>
              <a:rPr lang="en-US" dirty="0"/>
              <a:t>educed</a:t>
            </a:r>
          </a:p>
        </p:txBody>
      </p:sp>
      <p:sp>
        <p:nvSpPr>
          <p:cNvPr id="6" name="object 6"/>
          <p:cNvSpPr/>
          <p:nvPr/>
        </p:nvSpPr>
        <p:spPr>
          <a:xfrm>
            <a:off x="4899660" y="810786"/>
            <a:ext cx="7086598" cy="480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39940" y="902573"/>
            <a:ext cx="1828800" cy="819150"/>
          </a:xfrm>
          <a:prstGeom prst="rect">
            <a:avLst/>
          </a:prstGeom>
          <a:ln w="9524">
            <a:solidFill>
              <a:srgbClr val="FF26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86360" marR="211454">
              <a:lnSpc>
                <a:spcPts val="1900"/>
              </a:lnSpc>
              <a:spcBef>
                <a:spcPts val="400"/>
              </a:spcBef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Half of</a:t>
            </a:r>
            <a:r>
              <a:rPr sz="16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downtime  was due to SCL  cavity</a:t>
            </a:r>
            <a:r>
              <a:rPr sz="16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20d.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73339" y="3304591"/>
            <a:ext cx="1828800" cy="576580"/>
          </a:xfrm>
          <a:prstGeom prst="rect">
            <a:avLst/>
          </a:prstGeom>
          <a:ln w="9524">
            <a:solidFill>
              <a:srgbClr val="FF26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86360" marR="323850">
              <a:lnSpc>
                <a:spcPts val="1900"/>
              </a:lnSpc>
              <a:spcBef>
                <a:spcPts val="400"/>
              </a:spcBef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Reduced</a:t>
            </a:r>
            <a:r>
              <a:rPr sz="16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errant  beam</a:t>
            </a:r>
            <a:r>
              <a:rPr sz="16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pulses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64138" y="3650348"/>
            <a:ext cx="1066800" cy="576580"/>
          </a:xfrm>
          <a:prstGeom prst="rect">
            <a:avLst/>
          </a:prstGeom>
          <a:ln w="9524">
            <a:solidFill>
              <a:srgbClr val="FF26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86360" marR="127000">
              <a:lnSpc>
                <a:spcPts val="1900"/>
              </a:lnSpc>
              <a:spcBef>
                <a:spcPts val="400"/>
              </a:spcBef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Lowered  gradients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30936" y="3856779"/>
            <a:ext cx="116378" cy="714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87738" y="3880643"/>
            <a:ext cx="0" cy="625475"/>
          </a:xfrm>
          <a:custGeom>
            <a:avLst/>
            <a:gdLst/>
            <a:ahLst/>
            <a:cxnLst/>
            <a:rect l="l" t="t" r="r" b="b"/>
            <a:pathLst>
              <a:path h="625475">
                <a:moveTo>
                  <a:pt x="0" y="624957"/>
                </a:moveTo>
                <a:lnTo>
                  <a:pt x="1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37965" y="4201758"/>
            <a:ext cx="116378" cy="581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7538" y="4226399"/>
            <a:ext cx="0" cy="490855"/>
          </a:xfrm>
          <a:custGeom>
            <a:avLst/>
            <a:gdLst/>
            <a:ahLst/>
            <a:cxnLst/>
            <a:rect l="l" t="t" r="r" b="b"/>
            <a:pathLst>
              <a:path h="490854">
                <a:moveTo>
                  <a:pt x="0" y="490748"/>
                </a:moveTo>
                <a:lnTo>
                  <a:pt x="0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06670" y="1578141"/>
            <a:ext cx="859536" cy="16483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52507" y="1695471"/>
            <a:ext cx="644236" cy="6442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06539" y="1728268"/>
            <a:ext cx="533400" cy="537210"/>
          </a:xfrm>
          <a:custGeom>
            <a:avLst/>
            <a:gdLst/>
            <a:ahLst/>
            <a:cxnLst/>
            <a:rect l="l" t="t" r="r" b="b"/>
            <a:pathLst>
              <a:path w="533400" h="537210">
                <a:moveTo>
                  <a:pt x="0" y="536950"/>
                </a:moveTo>
                <a:lnTo>
                  <a:pt x="533399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836402" y="5747170"/>
            <a:ext cx="187769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(Courtesy C.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Peters)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18501" y="1323985"/>
            <a:ext cx="4528692" cy="42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-5" dirty="0">
                <a:latin typeface="Arial Narrow"/>
                <a:cs typeface="Arial Narrow"/>
              </a:rPr>
              <a:t>Reducing errant beam pulses reduced errant beam induced SCL cavity downtime by factor of 3</a:t>
            </a:r>
          </a:p>
          <a:p>
            <a:pPr lvl="1"/>
            <a:r>
              <a:rPr lang="en-US" spc="-5" dirty="0">
                <a:latin typeface="Arial Narrow"/>
                <a:cs typeface="Arial Narrow"/>
              </a:rPr>
              <a:t>Lowering the gradient on problematic cavities a few percent is done during beam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6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Accelerator Complex</a:t>
            </a:r>
          </a:p>
        </p:txBody>
      </p:sp>
      <p:sp>
        <p:nvSpPr>
          <p:cNvPr id="25" name="object 24"/>
          <p:cNvSpPr/>
          <p:nvPr/>
        </p:nvSpPr>
        <p:spPr>
          <a:xfrm>
            <a:off x="5294495" y="5032790"/>
            <a:ext cx="357447" cy="735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5"/>
          <p:cNvSpPr/>
          <p:nvPr/>
        </p:nvSpPr>
        <p:spPr>
          <a:xfrm>
            <a:off x="5350433" y="5086940"/>
            <a:ext cx="2286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6"/>
          <p:cNvSpPr/>
          <p:nvPr/>
        </p:nvSpPr>
        <p:spPr>
          <a:xfrm>
            <a:off x="5350433" y="5086940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600" y="0"/>
                </a:lnTo>
                <a:lnTo>
                  <a:pt x="228600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7"/>
          <p:cNvSpPr/>
          <p:nvPr/>
        </p:nvSpPr>
        <p:spPr>
          <a:xfrm>
            <a:off x="5676880" y="5032790"/>
            <a:ext cx="353290" cy="735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8"/>
          <p:cNvSpPr/>
          <p:nvPr/>
        </p:nvSpPr>
        <p:spPr>
          <a:xfrm>
            <a:off x="5731433" y="5086940"/>
            <a:ext cx="2286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9"/>
          <p:cNvSpPr/>
          <p:nvPr/>
        </p:nvSpPr>
        <p:spPr>
          <a:xfrm>
            <a:off x="5731433" y="5086940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599" y="0"/>
                </a:lnTo>
                <a:lnTo>
                  <a:pt x="228599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0"/>
          <p:cNvSpPr/>
          <p:nvPr/>
        </p:nvSpPr>
        <p:spPr>
          <a:xfrm>
            <a:off x="6059265" y="5032790"/>
            <a:ext cx="353290" cy="735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1"/>
          <p:cNvSpPr/>
          <p:nvPr/>
        </p:nvSpPr>
        <p:spPr>
          <a:xfrm>
            <a:off x="6112433" y="5086940"/>
            <a:ext cx="2286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2"/>
          <p:cNvSpPr/>
          <p:nvPr/>
        </p:nvSpPr>
        <p:spPr>
          <a:xfrm>
            <a:off x="6112433" y="5086940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599" y="0"/>
                </a:lnTo>
                <a:lnTo>
                  <a:pt x="228599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3"/>
          <p:cNvSpPr/>
          <p:nvPr/>
        </p:nvSpPr>
        <p:spPr>
          <a:xfrm>
            <a:off x="6437494" y="5032790"/>
            <a:ext cx="357447" cy="735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4"/>
          <p:cNvSpPr/>
          <p:nvPr/>
        </p:nvSpPr>
        <p:spPr>
          <a:xfrm>
            <a:off x="6493433" y="5086940"/>
            <a:ext cx="2286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5"/>
          <p:cNvSpPr/>
          <p:nvPr/>
        </p:nvSpPr>
        <p:spPr>
          <a:xfrm>
            <a:off x="6493433" y="5086940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599" y="0"/>
                </a:lnTo>
                <a:lnTo>
                  <a:pt x="228599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6"/>
          <p:cNvSpPr/>
          <p:nvPr/>
        </p:nvSpPr>
        <p:spPr>
          <a:xfrm>
            <a:off x="6819880" y="5032790"/>
            <a:ext cx="353290" cy="735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7"/>
          <p:cNvSpPr/>
          <p:nvPr/>
        </p:nvSpPr>
        <p:spPr>
          <a:xfrm>
            <a:off x="6874433" y="5086940"/>
            <a:ext cx="2286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8"/>
          <p:cNvSpPr/>
          <p:nvPr/>
        </p:nvSpPr>
        <p:spPr>
          <a:xfrm>
            <a:off x="6874433" y="5086940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599" y="0"/>
                </a:lnTo>
                <a:lnTo>
                  <a:pt x="228599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9"/>
          <p:cNvSpPr/>
          <p:nvPr/>
        </p:nvSpPr>
        <p:spPr>
          <a:xfrm>
            <a:off x="7179233" y="554414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399" y="0"/>
                </a:moveTo>
                <a:lnTo>
                  <a:pt x="0" y="3047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0"/>
          <p:cNvSpPr/>
          <p:nvPr/>
        </p:nvSpPr>
        <p:spPr>
          <a:xfrm>
            <a:off x="7263370" y="554414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399" y="0"/>
                </a:moveTo>
                <a:lnTo>
                  <a:pt x="0" y="3047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1"/>
          <p:cNvSpPr/>
          <p:nvPr/>
        </p:nvSpPr>
        <p:spPr>
          <a:xfrm>
            <a:off x="8266294" y="5032790"/>
            <a:ext cx="357447" cy="735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2"/>
          <p:cNvSpPr/>
          <p:nvPr/>
        </p:nvSpPr>
        <p:spPr>
          <a:xfrm>
            <a:off x="8322231" y="5086940"/>
            <a:ext cx="2286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3"/>
          <p:cNvSpPr/>
          <p:nvPr/>
        </p:nvSpPr>
        <p:spPr>
          <a:xfrm>
            <a:off x="8322231" y="5086940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599" y="0"/>
                </a:lnTo>
                <a:lnTo>
                  <a:pt x="228599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4"/>
          <p:cNvSpPr/>
          <p:nvPr/>
        </p:nvSpPr>
        <p:spPr>
          <a:xfrm>
            <a:off x="7888065" y="5032790"/>
            <a:ext cx="353290" cy="735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5"/>
          <p:cNvSpPr/>
          <p:nvPr/>
        </p:nvSpPr>
        <p:spPr>
          <a:xfrm>
            <a:off x="7941233" y="5086940"/>
            <a:ext cx="2286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6"/>
          <p:cNvSpPr/>
          <p:nvPr/>
        </p:nvSpPr>
        <p:spPr>
          <a:xfrm>
            <a:off x="7941233" y="5086940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599" y="0"/>
                </a:lnTo>
                <a:lnTo>
                  <a:pt x="228599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7"/>
          <p:cNvSpPr/>
          <p:nvPr/>
        </p:nvSpPr>
        <p:spPr>
          <a:xfrm>
            <a:off x="7505680" y="5032790"/>
            <a:ext cx="353290" cy="735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8"/>
          <p:cNvSpPr/>
          <p:nvPr/>
        </p:nvSpPr>
        <p:spPr>
          <a:xfrm>
            <a:off x="7560233" y="5086940"/>
            <a:ext cx="2286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9"/>
          <p:cNvSpPr/>
          <p:nvPr/>
        </p:nvSpPr>
        <p:spPr>
          <a:xfrm>
            <a:off x="7560233" y="5086940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600" y="0"/>
                </a:lnTo>
                <a:lnTo>
                  <a:pt x="228600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6"/>
          <p:cNvSpPr/>
          <p:nvPr/>
        </p:nvSpPr>
        <p:spPr>
          <a:xfrm>
            <a:off x="5731433" y="4705940"/>
            <a:ext cx="1905" cy="381000"/>
          </a:xfrm>
          <a:custGeom>
            <a:avLst/>
            <a:gdLst/>
            <a:ahLst/>
            <a:cxnLst/>
            <a:rect l="l" t="t" r="r" b="b"/>
            <a:pathLst>
              <a:path w="1905" h="381000">
                <a:moveTo>
                  <a:pt x="0" y="380999"/>
                </a:moveTo>
                <a:lnTo>
                  <a:pt x="15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7"/>
          <p:cNvSpPr/>
          <p:nvPr/>
        </p:nvSpPr>
        <p:spPr>
          <a:xfrm>
            <a:off x="6112433" y="4705940"/>
            <a:ext cx="1905" cy="381000"/>
          </a:xfrm>
          <a:custGeom>
            <a:avLst/>
            <a:gdLst/>
            <a:ahLst/>
            <a:cxnLst/>
            <a:rect l="l" t="t" r="r" b="b"/>
            <a:pathLst>
              <a:path w="1905" h="381000">
                <a:moveTo>
                  <a:pt x="0" y="380999"/>
                </a:moveTo>
                <a:lnTo>
                  <a:pt x="15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8"/>
          <p:cNvSpPr/>
          <p:nvPr/>
        </p:nvSpPr>
        <p:spPr>
          <a:xfrm>
            <a:off x="5620308" y="4832940"/>
            <a:ext cx="127000" cy="50800"/>
          </a:xfrm>
          <a:custGeom>
            <a:avLst/>
            <a:gdLst/>
            <a:ahLst/>
            <a:cxnLst/>
            <a:rect l="l" t="t" r="r" b="b"/>
            <a:pathLst>
              <a:path w="127000" h="50800">
                <a:moveTo>
                  <a:pt x="0" y="0"/>
                </a:moveTo>
                <a:lnTo>
                  <a:pt x="0" y="50800"/>
                </a:lnTo>
                <a:lnTo>
                  <a:pt x="1270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9"/>
          <p:cNvSpPr/>
          <p:nvPr/>
        </p:nvSpPr>
        <p:spPr>
          <a:xfrm>
            <a:off x="5366308" y="5702890"/>
            <a:ext cx="1905" cy="338455"/>
          </a:xfrm>
          <a:custGeom>
            <a:avLst/>
            <a:gdLst/>
            <a:ahLst/>
            <a:cxnLst/>
            <a:rect l="l" t="t" r="r" b="b"/>
            <a:pathLst>
              <a:path w="1905" h="338454">
                <a:moveTo>
                  <a:pt x="0" y="0"/>
                </a:moveTo>
                <a:lnTo>
                  <a:pt x="1587" y="338137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1"/>
          <p:cNvSpPr/>
          <p:nvPr/>
        </p:nvSpPr>
        <p:spPr>
          <a:xfrm>
            <a:off x="5350433" y="5917065"/>
            <a:ext cx="127635" cy="50800"/>
          </a:xfrm>
          <a:custGeom>
            <a:avLst/>
            <a:gdLst/>
            <a:ahLst/>
            <a:cxnLst/>
            <a:rect l="l" t="t" r="r" b="b"/>
            <a:pathLst>
              <a:path w="127634" h="50800">
                <a:moveTo>
                  <a:pt x="126972" y="0"/>
                </a:moveTo>
                <a:lnTo>
                  <a:pt x="0" y="25537"/>
                </a:lnTo>
                <a:lnTo>
                  <a:pt x="127026" y="50800"/>
                </a:lnTo>
                <a:lnTo>
                  <a:pt x="126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3"/>
          <p:cNvSpPr txBox="1"/>
          <p:nvPr/>
        </p:nvSpPr>
        <p:spPr>
          <a:xfrm>
            <a:off x="8335569" y="4562747"/>
            <a:ext cx="83629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mini-pulse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5" name="object 64"/>
          <p:cNvSpPr/>
          <p:nvPr/>
        </p:nvSpPr>
        <p:spPr>
          <a:xfrm>
            <a:off x="8017433" y="478214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0" y="457199"/>
                </a:moveTo>
                <a:lnTo>
                  <a:pt x="304799" y="0"/>
                </a:lnTo>
              </a:path>
            </a:pathLst>
          </a:custGeom>
          <a:ln w="9524">
            <a:solidFill>
              <a:srgbClr val="275D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5"/>
          <p:cNvSpPr txBox="1"/>
          <p:nvPr/>
        </p:nvSpPr>
        <p:spPr>
          <a:xfrm>
            <a:off x="6704375" y="4149362"/>
            <a:ext cx="1320165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340" marR="5080" indent="-168275">
              <a:lnSpc>
                <a:spcPts val="1600"/>
              </a:lnSpc>
            </a:pPr>
            <a:r>
              <a:rPr sz="1400" dirty="0">
                <a:latin typeface="Arial"/>
                <a:cs typeface="Arial"/>
              </a:rPr>
              <a:t>Chopper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system  makes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gaps</a:t>
            </a:r>
          </a:p>
        </p:txBody>
      </p:sp>
      <p:sp>
        <p:nvSpPr>
          <p:cNvPr id="67" name="object 66"/>
          <p:cNvSpPr/>
          <p:nvPr/>
        </p:nvSpPr>
        <p:spPr>
          <a:xfrm>
            <a:off x="6431996" y="4545602"/>
            <a:ext cx="366395" cy="513080"/>
          </a:xfrm>
          <a:custGeom>
            <a:avLst/>
            <a:gdLst/>
            <a:ahLst/>
            <a:cxnLst/>
            <a:rect l="l" t="t" r="r" b="b"/>
            <a:pathLst>
              <a:path w="366394" h="513079">
                <a:moveTo>
                  <a:pt x="366236" y="0"/>
                </a:moveTo>
                <a:lnTo>
                  <a:pt x="0" y="51273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7"/>
          <p:cNvSpPr/>
          <p:nvPr/>
        </p:nvSpPr>
        <p:spPr>
          <a:xfrm>
            <a:off x="6417233" y="4994850"/>
            <a:ext cx="75565" cy="84455"/>
          </a:xfrm>
          <a:custGeom>
            <a:avLst/>
            <a:gdLst/>
            <a:ahLst/>
            <a:cxnLst/>
            <a:rect l="l" t="t" r="r" b="b"/>
            <a:pathLst>
              <a:path w="75564" h="84454">
                <a:moveTo>
                  <a:pt x="13286" y="0"/>
                </a:moveTo>
                <a:lnTo>
                  <a:pt x="0" y="84152"/>
                </a:lnTo>
                <a:lnTo>
                  <a:pt x="75293" y="44291"/>
                </a:lnTo>
                <a:lnTo>
                  <a:pt x="13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8"/>
          <p:cNvSpPr/>
          <p:nvPr/>
        </p:nvSpPr>
        <p:spPr>
          <a:xfrm>
            <a:off x="6806265" y="4629740"/>
            <a:ext cx="144780" cy="433705"/>
          </a:xfrm>
          <a:custGeom>
            <a:avLst/>
            <a:gdLst/>
            <a:ahLst/>
            <a:cxnLst/>
            <a:rect l="l" t="t" r="r" b="b"/>
            <a:pathLst>
              <a:path w="144780" h="433704">
                <a:moveTo>
                  <a:pt x="144367" y="0"/>
                </a:moveTo>
                <a:lnTo>
                  <a:pt x="0" y="433103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69"/>
          <p:cNvSpPr/>
          <p:nvPr/>
        </p:nvSpPr>
        <p:spPr>
          <a:xfrm>
            <a:off x="6786184" y="5002602"/>
            <a:ext cx="72390" cy="84455"/>
          </a:xfrm>
          <a:custGeom>
            <a:avLst/>
            <a:gdLst/>
            <a:ahLst/>
            <a:cxnLst/>
            <a:rect l="l" t="t" r="r" b="b"/>
            <a:pathLst>
              <a:path w="72389" h="84454">
                <a:moveTo>
                  <a:pt x="0" y="0"/>
                </a:moveTo>
                <a:lnTo>
                  <a:pt x="12048" y="84338"/>
                </a:lnTo>
                <a:lnTo>
                  <a:pt x="72289" y="240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0"/>
          <p:cNvSpPr/>
          <p:nvPr/>
        </p:nvSpPr>
        <p:spPr>
          <a:xfrm>
            <a:off x="7636433" y="4629740"/>
            <a:ext cx="210185" cy="419734"/>
          </a:xfrm>
          <a:custGeom>
            <a:avLst/>
            <a:gdLst/>
            <a:ahLst/>
            <a:cxnLst/>
            <a:rect l="l" t="t" r="r" b="b"/>
            <a:pathLst>
              <a:path w="210185" h="419735">
                <a:moveTo>
                  <a:pt x="0" y="0"/>
                </a:moveTo>
                <a:lnTo>
                  <a:pt x="209667" y="41933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1"/>
          <p:cNvSpPr/>
          <p:nvPr/>
        </p:nvSpPr>
        <p:spPr>
          <a:xfrm>
            <a:off x="7774158" y="4956309"/>
            <a:ext cx="91440" cy="130810"/>
          </a:xfrm>
          <a:custGeom>
            <a:avLst/>
            <a:gdLst/>
            <a:ahLst/>
            <a:cxnLst/>
            <a:rect l="l" t="t" r="r" b="b"/>
            <a:pathLst>
              <a:path w="91439" h="130810">
                <a:moveTo>
                  <a:pt x="0" y="34077"/>
                </a:moveTo>
                <a:lnTo>
                  <a:pt x="90874" y="130630"/>
                </a:lnTo>
                <a:lnTo>
                  <a:pt x="79021" y="62475"/>
                </a:lnTo>
                <a:lnTo>
                  <a:pt x="56796" y="62475"/>
                </a:lnTo>
                <a:lnTo>
                  <a:pt x="0" y="34077"/>
                </a:lnTo>
                <a:close/>
              </a:path>
              <a:path w="91439" h="130810">
                <a:moveTo>
                  <a:pt x="68155" y="0"/>
                </a:moveTo>
                <a:lnTo>
                  <a:pt x="56796" y="62475"/>
                </a:lnTo>
                <a:lnTo>
                  <a:pt x="79021" y="62475"/>
                </a:lnTo>
                <a:lnTo>
                  <a:pt x="68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3"/>
          <p:cNvSpPr/>
          <p:nvPr/>
        </p:nvSpPr>
        <p:spPr>
          <a:xfrm>
            <a:off x="5121832" y="5696540"/>
            <a:ext cx="4495800" cy="1905"/>
          </a:xfrm>
          <a:custGeom>
            <a:avLst/>
            <a:gdLst/>
            <a:ahLst/>
            <a:cxnLst/>
            <a:rect l="l" t="t" r="r" b="b"/>
            <a:pathLst>
              <a:path w="4495800" h="1904">
                <a:moveTo>
                  <a:pt x="0" y="0"/>
                </a:moveTo>
                <a:lnTo>
                  <a:pt x="4495798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6"/>
          <p:cNvSpPr/>
          <p:nvPr/>
        </p:nvSpPr>
        <p:spPr>
          <a:xfrm>
            <a:off x="9748018" y="5960709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0"/>
                </a:moveTo>
                <a:lnTo>
                  <a:pt x="0" y="276224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7"/>
          <p:cNvSpPr/>
          <p:nvPr/>
        </p:nvSpPr>
        <p:spPr>
          <a:xfrm>
            <a:off x="9621020" y="6135334"/>
            <a:ext cx="127000" cy="50800"/>
          </a:xfrm>
          <a:custGeom>
            <a:avLst/>
            <a:gdLst/>
            <a:ahLst/>
            <a:cxnLst/>
            <a:rect l="l" t="t" r="r" b="b"/>
            <a:pathLst>
              <a:path w="127000" h="50800">
                <a:moveTo>
                  <a:pt x="0" y="0"/>
                </a:moveTo>
                <a:lnTo>
                  <a:pt x="0" y="50800"/>
                </a:lnTo>
                <a:lnTo>
                  <a:pt x="1270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TextBox 125"/>
          <p:cNvSpPr txBox="1"/>
          <p:nvPr/>
        </p:nvSpPr>
        <p:spPr>
          <a:xfrm>
            <a:off x="2252981" y="4758893"/>
            <a:ext cx="114967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1 </a:t>
            </a:r>
            <a:r>
              <a:rPr lang="en-US" sz="1200" dirty="0" err="1"/>
              <a:t>ms</a:t>
            </a:r>
            <a:r>
              <a:rPr lang="en-US" sz="1200" dirty="0"/>
              <a:t> H- beam</a:t>
            </a:r>
          </a:p>
        </p:txBody>
      </p:sp>
      <p:pic>
        <p:nvPicPr>
          <p:cNvPr id="128" name="image5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15770" y="2286522"/>
            <a:ext cx="2910205" cy="1614805"/>
          </a:xfrm>
          <a:prstGeom prst="rect">
            <a:avLst/>
          </a:prstGeom>
        </p:spPr>
      </p:pic>
      <p:sp>
        <p:nvSpPr>
          <p:cNvPr id="130" name="object 24"/>
          <p:cNvSpPr/>
          <p:nvPr/>
        </p:nvSpPr>
        <p:spPr>
          <a:xfrm>
            <a:off x="1294912" y="5052208"/>
            <a:ext cx="2871118" cy="735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25"/>
          <p:cNvSpPr/>
          <p:nvPr/>
        </p:nvSpPr>
        <p:spPr>
          <a:xfrm>
            <a:off x="1350850" y="5106358"/>
            <a:ext cx="3003612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26"/>
          <p:cNvSpPr/>
          <p:nvPr/>
        </p:nvSpPr>
        <p:spPr>
          <a:xfrm>
            <a:off x="1350850" y="5106358"/>
            <a:ext cx="3003612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600" y="0"/>
                </a:lnTo>
                <a:lnTo>
                  <a:pt x="228600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39"/>
          <p:cNvSpPr/>
          <p:nvPr/>
        </p:nvSpPr>
        <p:spPr>
          <a:xfrm>
            <a:off x="2702263" y="557453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399" y="0"/>
                </a:moveTo>
                <a:lnTo>
                  <a:pt x="0" y="3047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40"/>
          <p:cNvSpPr/>
          <p:nvPr/>
        </p:nvSpPr>
        <p:spPr>
          <a:xfrm>
            <a:off x="2786400" y="5574531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399" y="0"/>
                </a:moveTo>
                <a:lnTo>
                  <a:pt x="0" y="3047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66" name="Straight Connector 165"/>
          <p:cNvCxnSpPr/>
          <p:nvPr/>
        </p:nvCxnSpPr>
        <p:spPr>
          <a:xfrm>
            <a:off x="1214450" y="5715958"/>
            <a:ext cx="329184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74" y="1288915"/>
            <a:ext cx="54864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69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loss</a:t>
            </a:r>
            <a:r>
              <a:rPr lang="en-US" spc="-70" dirty="0"/>
              <a:t> </a:t>
            </a:r>
            <a:r>
              <a:rPr lang="en-US" spc="-10" dirty="0"/>
              <a:t>mitigation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348586"/>
              </p:ext>
            </p:extLst>
          </p:nvPr>
        </p:nvGraphicFramePr>
        <p:xfrm>
          <a:off x="2147694" y="1028855"/>
          <a:ext cx="8229598" cy="50342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Cause of beam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loss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Mitigation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marL="84455" marR="165100">
                        <a:lnSpc>
                          <a:spcPts val="26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latin typeface="Arial Narrow"/>
                          <a:cs typeface="Arial Narrow"/>
                        </a:rPr>
                        <a:t>Beam halo – both</a:t>
                      </a:r>
                      <a:r>
                        <a:rPr sz="2200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spc="-5" dirty="0">
                          <a:latin typeface="Arial Narrow"/>
                          <a:cs typeface="Arial Narrow"/>
                        </a:rPr>
                        <a:t>transverse 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sz="22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longitudinal*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34620">
                        <a:lnSpc>
                          <a:spcPts val="2600"/>
                        </a:lnSpc>
                        <a:spcBef>
                          <a:spcPts val="330"/>
                        </a:spcBef>
                      </a:pPr>
                      <a:r>
                        <a:rPr sz="2200" spc="-5" dirty="0">
                          <a:latin typeface="Arial Narrow"/>
                          <a:cs typeface="Arial Narrow"/>
                        </a:rPr>
                        <a:t>Scraping,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collimation, better matching </a:t>
                      </a:r>
                      <a:r>
                        <a:rPr sz="2200" spc="-5" dirty="0">
                          <a:latin typeface="Arial Narrow"/>
                          <a:cs typeface="Arial Narrow"/>
                        </a:rPr>
                        <a:t>from</a:t>
                      </a:r>
                      <a:r>
                        <a:rPr sz="2200" spc="-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one  lattice to the </a:t>
                      </a:r>
                      <a:r>
                        <a:rPr sz="2200" spc="-5" dirty="0">
                          <a:latin typeface="Arial Narrow"/>
                          <a:cs typeface="Arial Narrow"/>
                        </a:rPr>
                        <a:t>next,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magnet and RF</a:t>
                      </a:r>
                      <a:r>
                        <a:rPr sz="2200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adjustments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200" spc="-5" dirty="0">
                          <a:latin typeface="Arial Narrow"/>
                          <a:cs typeface="Arial Narrow"/>
                        </a:rPr>
                        <a:t>Intra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beam</a:t>
                      </a:r>
                      <a:r>
                        <a:rPr sz="22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spc="-5" dirty="0">
                          <a:latin typeface="Arial Narrow"/>
                          <a:cs typeface="Arial Narrow"/>
                        </a:rPr>
                        <a:t>stripping*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70890">
                        <a:lnSpc>
                          <a:spcPts val="2600"/>
                        </a:lnSpc>
                        <a:spcBef>
                          <a:spcPts val="430"/>
                        </a:spcBef>
                      </a:pPr>
                      <a:r>
                        <a:rPr sz="2200" spc="-5" dirty="0">
                          <a:latin typeface="Arial Narrow"/>
                          <a:cs typeface="Arial Narrow"/>
                        </a:rPr>
                        <a:t>Increase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beam size </a:t>
                      </a:r>
                      <a:r>
                        <a:rPr sz="2200" spc="-5" dirty="0">
                          <a:latin typeface="Arial Narrow"/>
                          <a:cs typeface="Arial Narrow"/>
                        </a:rPr>
                        <a:t>(both transverse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and  longitudinal)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5461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200" dirty="0">
                          <a:latin typeface="Arial Narrow"/>
                          <a:cs typeface="Arial Narrow"/>
                        </a:rPr>
                        <a:t>Residual gas</a:t>
                      </a:r>
                      <a:r>
                        <a:rPr sz="22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spc="-5" dirty="0">
                          <a:latin typeface="Arial Narrow"/>
                          <a:cs typeface="Arial Narrow"/>
                        </a:rPr>
                        <a:t>stripping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200" spc="-5" dirty="0">
                          <a:latin typeface="Arial Narrow"/>
                          <a:cs typeface="Arial Narrow"/>
                        </a:rPr>
                        <a:t>Improve</a:t>
                      </a:r>
                      <a:r>
                        <a:rPr sz="22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vacuum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200" dirty="0">
                          <a:latin typeface="Arial Narrow"/>
                          <a:cs typeface="Arial Narrow"/>
                        </a:rPr>
                        <a:t>H</a:t>
                      </a:r>
                      <a:r>
                        <a:rPr sz="2175" baseline="24904" dirty="0">
                          <a:latin typeface="Arial Narrow"/>
                          <a:cs typeface="Arial Narrow"/>
                        </a:rPr>
                        <a:t>+ </a:t>
                      </a:r>
                      <a:r>
                        <a:rPr sz="2200" spc="-5" dirty="0">
                          <a:latin typeface="Arial Narrow"/>
                          <a:cs typeface="Arial Narrow"/>
                        </a:rPr>
                        <a:t>capture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sz="2200" spc="-5" dirty="0">
                          <a:latin typeface="Arial Narrow"/>
                          <a:cs typeface="Arial Narrow"/>
                        </a:rPr>
                        <a:t> acceleration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200" spc="-5" dirty="0">
                          <a:latin typeface="Arial Narrow"/>
                          <a:cs typeface="Arial Narrow"/>
                        </a:rPr>
                        <a:t>Improve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vacuum, add chicane at low</a:t>
                      </a:r>
                      <a:r>
                        <a:rPr sz="22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spc="-5" dirty="0">
                          <a:latin typeface="Arial Narrow"/>
                          <a:cs typeface="Arial Narrow"/>
                        </a:rPr>
                        <a:t>energy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200" dirty="0">
                          <a:latin typeface="Arial Narrow"/>
                          <a:cs typeface="Arial Narrow"/>
                        </a:rPr>
                        <a:t>Magnetic field</a:t>
                      </a:r>
                      <a:r>
                        <a:rPr sz="2200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spc="-5" dirty="0">
                          <a:latin typeface="Arial Narrow"/>
                          <a:cs typeface="Arial Narrow"/>
                        </a:rPr>
                        <a:t>stripping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200" spc="-10" dirty="0">
                          <a:latin typeface="Arial Narrow"/>
                          <a:cs typeface="Arial Narrow"/>
                        </a:rPr>
                        <a:t>Avoid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sz="2200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design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200" spc="-5" dirty="0">
                          <a:latin typeface="Arial Narrow"/>
                          <a:cs typeface="Arial Narrow"/>
                        </a:rPr>
                        <a:t>Dark current from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ion</a:t>
                      </a:r>
                      <a:r>
                        <a:rPr sz="22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spc="-5" dirty="0">
                          <a:latin typeface="Arial Narrow"/>
                          <a:cs typeface="Arial Narrow"/>
                        </a:rPr>
                        <a:t>source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15900">
                        <a:lnSpc>
                          <a:spcPts val="2600"/>
                        </a:lnSpc>
                        <a:spcBef>
                          <a:spcPts val="430"/>
                        </a:spcBef>
                      </a:pPr>
                      <a:r>
                        <a:rPr sz="2200" dirty="0">
                          <a:latin typeface="Arial Narrow"/>
                          <a:cs typeface="Arial Narrow"/>
                        </a:rPr>
                        <a:t>Deflect at low </a:t>
                      </a:r>
                      <a:r>
                        <a:rPr sz="2200" spc="-20" dirty="0">
                          <a:latin typeface="Arial Narrow"/>
                          <a:cs typeface="Arial Narrow"/>
                        </a:rPr>
                        <a:t>energy, </a:t>
                      </a:r>
                      <a:r>
                        <a:rPr sz="2200" spc="-5" dirty="0">
                          <a:latin typeface="Arial Narrow"/>
                          <a:cs typeface="Arial Narrow"/>
                        </a:rPr>
                        <a:t>reverse (phase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shift) RF  cavity field when beam is </a:t>
                      </a:r>
                      <a:r>
                        <a:rPr sz="2200" spc="-5" dirty="0">
                          <a:latin typeface="Arial Narrow"/>
                          <a:cs typeface="Arial Narrow"/>
                        </a:rPr>
                        <a:t>turned</a:t>
                      </a:r>
                      <a:r>
                        <a:rPr sz="22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spc="-15" dirty="0">
                          <a:latin typeface="Arial Narrow"/>
                          <a:cs typeface="Arial Narrow"/>
                        </a:rPr>
                        <a:t>off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5461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7279">
                <a:tc>
                  <a:txBody>
                    <a:bodyPr/>
                    <a:lstStyle/>
                    <a:p>
                      <a:pPr marL="84455" marR="309245">
                        <a:lnSpc>
                          <a:spcPts val="2600"/>
                        </a:lnSpc>
                        <a:spcBef>
                          <a:spcPts val="430"/>
                        </a:spcBef>
                      </a:pPr>
                      <a:r>
                        <a:rPr sz="2200" spc="-5" dirty="0">
                          <a:latin typeface="Arial Narrow"/>
                          <a:cs typeface="Arial Narrow"/>
                        </a:rPr>
                        <a:t>Off-normal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beams</a:t>
                      </a:r>
                      <a:r>
                        <a:rPr sz="2200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spc="-5" dirty="0">
                          <a:latin typeface="Arial Narrow"/>
                          <a:cs typeface="Arial Narrow"/>
                        </a:rPr>
                        <a:t>(sudden, 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occasional beam</a:t>
                      </a:r>
                      <a:r>
                        <a:rPr sz="2200" spc="-10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losses)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5461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36220">
                        <a:lnSpc>
                          <a:spcPts val="2600"/>
                        </a:lnSpc>
                        <a:spcBef>
                          <a:spcPts val="430"/>
                        </a:spcBef>
                      </a:pPr>
                      <a:r>
                        <a:rPr sz="2200" spc="-20" dirty="0">
                          <a:latin typeface="Arial Narrow"/>
                          <a:cs typeface="Arial Narrow"/>
                        </a:rPr>
                        <a:t>Turn </a:t>
                      </a:r>
                      <a:r>
                        <a:rPr sz="2200" spc="-15" dirty="0">
                          <a:latin typeface="Arial Narrow"/>
                          <a:cs typeface="Arial Narrow"/>
                        </a:rPr>
                        <a:t>off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beam as fast as possible, </a:t>
                      </a:r>
                      <a:r>
                        <a:rPr sz="2200" spc="-5" dirty="0">
                          <a:latin typeface="Arial Narrow"/>
                          <a:cs typeface="Arial Narrow"/>
                        </a:rPr>
                        <a:t>track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down  </a:t>
                      </a:r>
                      <a:r>
                        <a:rPr sz="2200" spc="-5" dirty="0">
                          <a:latin typeface="Arial Narrow"/>
                          <a:cs typeface="Arial Narrow"/>
                        </a:rPr>
                        <a:t>troublesome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equipment and modify to </a:t>
                      </a:r>
                      <a:r>
                        <a:rPr sz="2200" spc="-5" dirty="0">
                          <a:latin typeface="Arial Narrow"/>
                          <a:cs typeface="Arial Narrow"/>
                        </a:rPr>
                        <a:t>trip</a:t>
                      </a:r>
                      <a:r>
                        <a:rPr sz="22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dirty="0">
                          <a:latin typeface="Arial Narrow"/>
                          <a:cs typeface="Arial Narrow"/>
                        </a:rPr>
                        <a:t>less  often</a:t>
                      </a:r>
                    </a:p>
                  </a:txBody>
                  <a:tcPr marL="0" marR="0" marT="5461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936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loss reduction by</a:t>
            </a:r>
            <a:r>
              <a:rPr lang="en-US" spc="-40" dirty="0"/>
              <a:t> </a:t>
            </a:r>
            <a:r>
              <a:rPr lang="en-US" spc="5" dirty="0"/>
              <a:t>scraping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5957267" y="2122217"/>
            <a:ext cx="4379911" cy="4411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1728167" y="4752703"/>
            <a:ext cx="4768850" cy="1905"/>
          </a:xfrm>
          <a:custGeom>
            <a:avLst/>
            <a:gdLst/>
            <a:ahLst/>
            <a:cxnLst/>
            <a:rect l="l" t="t" r="r" b="b"/>
            <a:pathLst>
              <a:path w="4768850" h="1904">
                <a:moveTo>
                  <a:pt x="0" y="0"/>
                </a:moveTo>
                <a:lnTo>
                  <a:pt x="4768848" y="1588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7969582" y="3444287"/>
            <a:ext cx="127000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RF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1345580" y="4051726"/>
            <a:ext cx="4766622" cy="1419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993778" y="440980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0"/>
                </a:lnTo>
                <a:lnTo>
                  <a:pt x="1524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1497979" y="1665017"/>
            <a:ext cx="2054860" cy="831215"/>
          </a:xfrm>
          <a:prstGeom prst="rect">
            <a:avLst/>
          </a:prstGeom>
          <a:ln w="9524">
            <a:solidFill>
              <a:srgbClr val="FF26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6360">
              <a:lnSpc>
                <a:spcPts val="1910"/>
              </a:lnSpc>
              <a:spcBef>
                <a:spcPts val="320"/>
              </a:spcBef>
            </a:pPr>
            <a:r>
              <a:rPr sz="1600" dirty="0">
                <a:latin typeface="Arial"/>
                <a:cs typeface="Arial"/>
              </a:rPr>
              <a:t>In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MEBT:</a:t>
            </a:r>
            <a:endParaRPr sz="1600">
              <a:latin typeface="Arial"/>
              <a:cs typeface="Arial"/>
            </a:endParaRPr>
          </a:p>
          <a:p>
            <a:pPr marL="86360" marR="98425">
              <a:lnSpc>
                <a:spcPts val="1900"/>
              </a:lnSpc>
              <a:spcBef>
                <a:spcPts val="65"/>
              </a:spcBef>
            </a:pPr>
            <a:r>
              <a:rPr sz="1600" dirty="0">
                <a:latin typeface="Arial"/>
                <a:cs typeface="Arial"/>
              </a:rPr>
              <a:t>Left-right scrapers  </a:t>
            </a:r>
            <a:r>
              <a:rPr sz="1600" spc="-20" dirty="0">
                <a:latin typeface="Arial"/>
                <a:cs typeface="Arial"/>
              </a:rPr>
              <a:t>Top-bottom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scrapers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4241180" y="2808017"/>
            <a:ext cx="3172460" cy="1077595"/>
          </a:xfrm>
          <a:custGeom>
            <a:avLst/>
            <a:gdLst/>
            <a:ahLst/>
            <a:cxnLst/>
            <a:rect l="l" t="t" r="r" b="b"/>
            <a:pathLst>
              <a:path w="3172459" h="1077595">
                <a:moveTo>
                  <a:pt x="0" y="0"/>
                </a:moveTo>
                <a:lnTo>
                  <a:pt x="3172462" y="0"/>
                </a:lnTo>
                <a:lnTo>
                  <a:pt x="3172462" y="1077217"/>
                </a:lnTo>
                <a:lnTo>
                  <a:pt x="0" y="107721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 txBox="1"/>
          <p:nvPr/>
        </p:nvSpPr>
        <p:spPr>
          <a:xfrm>
            <a:off x="4319920" y="2853737"/>
            <a:ext cx="2984500" cy="98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0"/>
              </a:lnSpc>
            </a:pPr>
            <a:r>
              <a:rPr sz="1600" dirty="0">
                <a:latin typeface="Arial"/>
                <a:cs typeface="Arial"/>
              </a:rPr>
              <a:t>In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HEBT: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70"/>
              </a:spcBef>
            </a:pPr>
            <a:r>
              <a:rPr sz="1600" spc="-30" dirty="0">
                <a:latin typeface="Arial"/>
                <a:cs typeface="Arial"/>
              </a:rPr>
              <a:t>Two </a:t>
            </a:r>
            <a:r>
              <a:rPr sz="1600" dirty="0">
                <a:latin typeface="Arial"/>
                <a:cs typeface="Arial"/>
              </a:rPr>
              <a:t>pairs of left-right scrapers  </a:t>
            </a:r>
            <a:r>
              <a:rPr sz="1600" spc="-30" dirty="0">
                <a:latin typeface="Arial"/>
                <a:cs typeface="Arial"/>
              </a:rPr>
              <a:t>Two </a:t>
            </a:r>
            <a:r>
              <a:rPr sz="1600" dirty="0">
                <a:latin typeface="Arial"/>
                <a:cs typeface="Arial"/>
              </a:rPr>
              <a:t>pairs of top-bottom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scrapers  </a:t>
            </a:r>
            <a:r>
              <a:rPr sz="1600" spc="-30" dirty="0">
                <a:latin typeface="Arial"/>
                <a:cs typeface="Arial"/>
              </a:rPr>
              <a:t>Two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collimators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2190706" y="2469690"/>
            <a:ext cx="394854" cy="2331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/>
          <p:cNvSpPr/>
          <p:nvPr/>
        </p:nvSpPr>
        <p:spPr>
          <a:xfrm>
            <a:off x="2338402" y="2496014"/>
            <a:ext cx="187325" cy="2115820"/>
          </a:xfrm>
          <a:custGeom>
            <a:avLst/>
            <a:gdLst/>
            <a:ahLst/>
            <a:cxnLst/>
            <a:rect l="l" t="t" r="r" b="b"/>
            <a:pathLst>
              <a:path w="187325" h="2115820">
                <a:moveTo>
                  <a:pt x="187012" y="0"/>
                </a:moveTo>
                <a:lnTo>
                  <a:pt x="0" y="2115695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/>
          <p:nvPr/>
        </p:nvSpPr>
        <p:spPr>
          <a:xfrm>
            <a:off x="2286356" y="4517414"/>
            <a:ext cx="117475" cy="120014"/>
          </a:xfrm>
          <a:custGeom>
            <a:avLst/>
            <a:gdLst/>
            <a:ahLst/>
            <a:cxnLst/>
            <a:rect l="l" t="t" r="r" b="b"/>
            <a:pathLst>
              <a:path w="117475" h="120014">
                <a:moveTo>
                  <a:pt x="15415" y="0"/>
                </a:moveTo>
                <a:lnTo>
                  <a:pt x="2722" y="5974"/>
                </a:lnTo>
                <a:lnTo>
                  <a:pt x="0" y="13539"/>
                </a:lnTo>
                <a:lnTo>
                  <a:pt x="49825" y="119402"/>
                </a:lnTo>
                <a:lnTo>
                  <a:pt x="85389" y="69188"/>
                </a:lnTo>
                <a:lnTo>
                  <a:pt x="54264" y="69188"/>
                </a:lnTo>
                <a:lnTo>
                  <a:pt x="22981" y="2722"/>
                </a:lnTo>
                <a:lnTo>
                  <a:pt x="15415" y="0"/>
                </a:lnTo>
                <a:close/>
              </a:path>
              <a:path w="117475" h="120014">
                <a:moveTo>
                  <a:pt x="104648" y="7887"/>
                </a:moveTo>
                <a:lnTo>
                  <a:pt x="96721" y="9241"/>
                </a:lnTo>
                <a:lnTo>
                  <a:pt x="54264" y="69188"/>
                </a:lnTo>
                <a:lnTo>
                  <a:pt x="85389" y="69188"/>
                </a:lnTo>
                <a:lnTo>
                  <a:pt x="117449" y="23921"/>
                </a:lnTo>
                <a:lnTo>
                  <a:pt x="116095" y="15995"/>
                </a:lnTo>
                <a:lnTo>
                  <a:pt x="104648" y="7887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/>
          <p:nvPr/>
        </p:nvSpPr>
        <p:spPr>
          <a:xfrm>
            <a:off x="5773492" y="3849602"/>
            <a:ext cx="1130530" cy="10307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/>
          <p:nvPr/>
        </p:nvSpPr>
        <p:spPr>
          <a:xfrm>
            <a:off x="5827411" y="3885235"/>
            <a:ext cx="909955" cy="811530"/>
          </a:xfrm>
          <a:custGeom>
            <a:avLst/>
            <a:gdLst/>
            <a:ahLst/>
            <a:cxnLst/>
            <a:rect l="l" t="t" r="r" b="b"/>
            <a:pathLst>
              <a:path w="909954" h="811529">
                <a:moveTo>
                  <a:pt x="0" y="0"/>
                </a:moveTo>
                <a:lnTo>
                  <a:pt x="909872" y="811108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/>
          <p:cNvSpPr/>
          <p:nvPr/>
        </p:nvSpPr>
        <p:spPr>
          <a:xfrm>
            <a:off x="6636985" y="4598210"/>
            <a:ext cx="119380" cy="114935"/>
          </a:xfrm>
          <a:custGeom>
            <a:avLst/>
            <a:gdLst/>
            <a:ahLst/>
            <a:cxnLst/>
            <a:rect l="l" t="t" r="r" b="b"/>
            <a:pathLst>
              <a:path w="119379" h="114935">
                <a:moveTo>
                  <a:pt x="9489" y="66767"/>
                </a:moveTo>
                <a:lnTo>
                  <a:pt x="2786" y="71210"/>
                </a:lnTo>
                <a:lnTo>
                  <a:pt x="0" y="84959"/>
                </a:lnTo>
                <a:lnTo>
                  <a:pt x="4442" y="91660"/>
                </a:lnTo>
                <a:lnTo>
                  <a:pt x="119113" y="114905"/>
                </a:lnTo>
                <a:lnTo>
                  <a:pt x="108195" y="81361"/>
                </a:lnTo>
                <a:lnTo>
                  <a:pt x="81484" y="81361"/>
                </a:lnTo>
                <a:lnTo>
                  <a:pt x="9489" y="66767"/>
                </a:lnTo>
                <a:close/>
              </a:path>
              <a:path w="119379" h="114935">
                <a:moveTo>
                  <a:pt x="75736" y="0"/>
                </a:moveTo>
                <a:lnTo>
                  <a:pt x="62397" y="4342"/>
                </a:lnTo>
                <a:lnTo>
                  <a:pt x="58750" y="11508"/>
                </a:lnTo>
                <a:lnTo>
                  <a:pt x="81484" y="81361"/>
                </a:lnTo>
                <a:lnTo>
                  <a:pt x="108195" y="81361"/>
                </a:lnTo>
                <a:lnTo>
                  <a:pt x="82903" y="3647"/>
                </a:lnTo>
                <a:lnTo>
                  <a:pt x="75736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/>
          <p:cNvSpPr/>
          <p:nvPr/>
        </p:nvSpPr>
        <p:spPr>
          <a:xfrm>
            <a:off x="4164980" y="5856017"/>
            <a:ext cx="4267835" cy="831215"/>
          </a:xfrm>
          <a:custGeom>
            <a:avLst/>
            <a:gdLst/>
            <a:ahLst/>
            <a:cxnLst/>
            <a:rect l="l" t="t" r="r" b="b"/>
            <a:pathLst>
              <a:path w="4267834" h="831215">
                <a:moveTo>
                  <a:pt x="0" y="0"/>
                </a:moveTo>
                <a:lnTo>
                  <a:pt x="4267212" y="0"/>
                </a:lnTo>
                <a:lnTo>
                  <a:pt x="4267212" y="830996"/>
                </a:lnTo>
                <a:lnTo>
                  <a:pt x="0" y="83099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8"/>
          <p:cNvSpPr txBox="1"/>
          <p:nvPr/>
        </p:nvSpPr>
        <p:spPr>
          <a:xfrm>
            <a:off x="6603378" y="903017"/>
            <a:ext cx="3355340" cy="797654"/>
          </a:xfrm>
          <a:prstGeom prst="rect">
            <a:avLst/>
          </a:prstGeom>
          <a:ln w="9524">
            <a:solidFill>
              <a:srgbClr val="FF26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6360">
              <a:lnSpc>
                <a:spcPts val="1910"/>
              </a:lnSpc>
              <a:spcBef>
                <a:spcPts val="320"/>
              </a:spcBef>
            </a:pPr>
            <a:r>
              <a:rPr sz="1600" dirty="0">
                <a:latin typeface="Arial"/>
                <a:cs typeface="Arial"/>
              </a:rPr>
              <a:t>In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Ring:</a:t>
            </a:r>
            <a:endParaRPr sz="1600" dirty="0">
              <a:latin typeface="Arial"/>
              <a:cs typeface="Arial"/>
            </a:endParaRPr>
          </a:p>
          <a:p>
            <a:pPr marL="86360" marR="111125">
              <a:lnSpc>
                <a:spcPts val="1900"/>
              </a:lnSpc>
              <a:spcBef>
                <a:spcPts val="65"/>
              </a:spcBef>
            </a:pPr>
            <a:r>
              <a:rPr sz="1600" dirty="0">
                <a:latin typeface="Arial"/>
                <a:cs typeface="Arial"/>
              </a:rPr>
              <a:t>Four scrapers</a:t>
            </a:r>
            <a:endParaRPr lang="en-US" sz="1600" dirty="0">
              <a:latin typeface="Arial"/>
              <a:cs typeface="Arial"/>
            </a:endParaRPr>
          </a:p>
          <a:p>
            <a:pPr marL="86360" marR="111125">
              <a:lnSpc>
                <a:spcPts val="1900"/>
              </a:lnSpc>
              <a:spcBef>
                <a:spcPts val="65"/>
              </a:spcBef>
            </a:pPr>
            <a:r>
              <a:rPr sz="1600" dirty="0">
                <a:latin typeface="Arial"/>
                <a:cs typeface="Arial"/>
              </a:rPr>
              <a:t>Three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collimators</a:t>
            </a:r>
          </a:p>
        </p:txBody>
      </p:sp>
      <p:sp>
        <p:nvSpPr>
          <p:cNvPr id="20" name="object 19"/>
          <p:cNvSpPr/>
          <p:nvPr/>
        </p:nvSpPr>
        <p:spPr>
          <a:xfrm>
            <a:off x="6243162" y="4510463"/>
            <a:ext cx="1346662" cy="1421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/>
          <p:cNvSpPr/>
          <p:nvPr/>
        </p:nvSpPr>
        <p:spPr>
          <a:xfrm>
            <a:off x="6298586" y="4655205"/>
            <a:ext cx="1125855" cy="1201420"/>
          </a:xfrm>
          <a:custGeom>
            <a:avLst/>
            <a:gdLst/>
            <a:ahLst/>
            <a:cxnLst/>
            <a:rect l="l" t="t" r="r" b="b"/>
            <a:pathLst>
              <a:path w="1125854" h="1201420">
                <a:moveTo>
                  <a:pt x="0" y="1200811"/>
                </a:moveTo>
                <a:lnTo>
                  <a:pt x="1125761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/>
          <p:cNvSpPr/>
          <p:nvPr/>
        </p:nvSpPr>
        <p:spPr>
          <a:xfrm>
            <a:off x="7325630" y="4636817"/>
            <a:ext cx="116205" cy="118745"/>
          </a:xfrm>
          <a:custGeom>
            <a:avLst/>
            <a:gdLst/>
            <a:ahLst/>
            <a:cxnLst/>
            <a:rect l="l" t="t" r="r" b="b"/>
            <a:pathLst>
              <a:path w="116204" h="118745">
                <a:moveTo>
                  <a:pt x="107536" y="36775"/>
                </a:moveTo>
                <a:lnTo>
                  <a:pt x="81479" y="36775"/>
                </a:lnTo>
                <a:lnTo>
                  <a:pt x="65083" y="108381"/>
                </a:lnTo>
                <a:lnTo>
                  <a:pt x="69357" y="115194"/>
                </a:lnTo>
                <a:lnTo>
                  <a:pt x="83031" y="118324"/>
                </a:lnTo>
                <a:lnTo>
                  <a:pt x="89843" y="114051"/>
                </a:lnTo>
                <a:lnTo>
                  <a:pt x="107536" y="36775"/>
                </a:lnTo>
                <a:close/>
              </a:path>
              <a:path w="116204" h="118745">
                <a:moveTo>
                  <a:pt x="115956" y="0"/>
                </a:moveTo>
                <a:lnTo>
                  <a:pt x="3825" y="33408"/>
                </a:lnTo>
                <a:lnTo>
                  <a:pt x="0" y="40481"/>
                </a:lnTo>
                <a:lnTo>
                  <a:pt x="4004" y="53925"/>
                </a:lnTo>
                <a:lnTo>
                  <a:pt x="11078" y="57750"/>
                </a:lnTo>
                <a:lnTo>
                  <a:pt x="81479" y="36775"/>
                </a:lnTo>
                <a:lnTo>
                  <a:pt x="107536" y="36775"/>
                </a:lnTo>
                <a:lnTo>
                  <a:pt x="115956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/>
          <p:nvPr/>
        </p:nvSpPr>
        <p:spPr>
          <a:xfrm>
            <a:off x="8209120" y="1704920"/>
            <a:ext cx="295101" cy="8894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/>
          <p:cNvSpPr/>
          <p:nvPr/>
        </p:nvSpPr>
        <p:spPr>
          <a:xfrm>
            <a:off x="8281031" y="1734014"/>
            <a:ext cx="72390" cy="668020"/>
          </a:xfrm>
          <a:custGeom>
            <a:avLst/>
            <a:gdLst/>
            <a:ahLst/>
            <a:cxnLst/>
            <a:rect l="l" t="t" r="r" b="b"/>
            <a:pathLst>
              <a:path w="72390" h="668019">
                <a:moveTo>
                  <a:pt x="0" y="0"/>
                </a:moveTo>
                <a:lnTo>
                  <a:pt x="71914" y="667883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/>
          <p:cNvSpPr/>
          <p:nvPr/>
        </p:nvSpPr>
        <p:spPr>
          <a:xfrm>
            <a:off x="8286209" y="2306919"/>
            <a:ext cx="117475" cy="120650"/>
          </a:xfrm>
          <a:custGeom>
            <a:avLst/>
            <a:gdLst/>
            <a:ahLst/>
            <a:cxnLst/>
            <a:rect l="l" t="t" r="r" b="b"/>
            <a:pathLst>
              <a:path w="117475" h="120650">
                <a:moveTo>
                  <a:pt x="12491" y="9589"/>
                </a:moveTo>
                <a:lnTo>
                  <a:pt x="1202" y="17915"/>
                </a:lnTo>
                <a:lnTo>
                  <a:pt x="0" y="25866"/>
                </a:lnTo>
                <a:lnTo>
                  <a:pt x="69434" y="120037"/>
                </a:lnTo>
                <a:lnTo>
                  <a:pt x="91865" y="69918"/>
                </a:lnTo>
                <a:lnTo>
                  <a:pt x="64037" y="69918"/>
                </a:lnTo>
                <a:lnTo>
                  <a:pt x="20443" y="10792"/>
                </a:lnTo>
                <a:lnTo>
                  <a:pt x="12491" y="9589"/>
                </a:lnTo>
                <a:close/>
              </a:path>
              <a:path w="117475" h="120650">
                <a:moveTo>
                  <a:pt x="101559" y="0"/>
                </a:moveTo>
                <a:lnTo>
                  <a:pt x="94046" y="2867"/>
                </a:lnTo>
                <a:lnTo>
                  <a:pt x="64037" y="69918"/>
                </a:lnTo>
                <a:lnTo>
                  <a:pt x="91865" y="69918"/>
                </a:lnTo>
                <a:lnTo>
                  <a:pt x="117229" y="13243"/>
                </a:lnTo>
                <a:lnTo>
                  <a:pt x="114363" y="5730"/>
                </a:lnTo>
                <a:lnTo>
                  <a:pt x="101559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5"/>
          <p:cNvSpPr txBox="1"/>
          <p:nvPr/>
        </p:nvSpPr>
        <p:spPr>
          <a:xfrm>
            <a:off x="1805319" y="1367837"/>
            <a:ext cx="155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Most</a:t>
            </a:r>
            <a:r>
              <a:rPr sz="1800" b="1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effective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6"/>
          <p:cNvSpPr txBox="1"/>
          <p:nvPr/>
        </p:nvSpPr>
        <p:spPr>
          <a:xfrm>
            <a:off x="4927543" y="2532003"/>
            <a:ext cx="20326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Occasionally</a:t>
            </a:r>
            <a:r>
              <a:rPr sz="1800" b="1" spc="-1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used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27"/>
          <p:cNvSpPr txBox="1"/>
          <p:nvPr/>
        </p:nvSpPr>
        <p:spPr>
          <a:xfrm>
            <a:off x="7139318" y="618875"/>
            <a:ext cx="207137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Almost never</a:t>
            </a:r>
            <a:r>
              <a:rPr sz="1800" b="1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used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28"/>
          <p:cNvSpPr txBox="1"/>
          <p:nvPr/>
        </p:nvSpPr>
        <p:spPr>
          <a:xfrm>
            <a:off x="4243720" y="5589734"/>
            <a:ext cx="4069079" cy="1054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Rarely</a:t>
            </a:r>
            <a:r>
              <a:rPr sz="1800" b="1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used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  <a:spcBef>
                <a:spcPts val="295"/>
              </a:spcBef>
            </a:pPr>
            <a:r>
              <a:rPr sz="1600" dirty="0">
                <a:latin typeface="Arial"/>
                <a:cs typeface="Arial"/>
              </a:rPr>
              <a:t>In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HEBT: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65"/>
              </a:spcBef>
            </a:pPr>
            <a:r>
              <a:rPr sz="1600" dirty="0">
                <a:latin typeface="Arial"/>
                <a:cs typeface="Arial"/>
              </a:rPr>
              <a:t>Left-right (low and high momentum)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scrapers  Followed by beam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dump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29"/>
          <p:cNvSpPr txBox="1"/>
          <p:nvPr/>
        </p:nvSpPr>
        <p:spPr>
          <a:xfrm>
            <a:off x="3985908" y="1392817"/>
            <a:ext cx="200787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Example: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SNS</a:t>
            </a:r>
          </a:p>
        </p:txBody>
      </p:sp>
    </p:spTree>
    <p:extLst>
      <p:ext uri="{BB962C8B-B14F-4D97-AF65-F5344CB8AC3E}">
        <p14:creationId xmlns:p14="http://schemas.microsoft.com/office/powerpoint/2010/main" val="999714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MEBT</a:t>
            </a:r>
            <a:r>
              <a:rPr lang="en-US" spc="-50" dirty="0"/>
              <a:t> </a:t>
            </a:r>
            <a:r>
              <a:rPr lang="en-US" spc="5" dirty="0"/>
              <a:t>Scraping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83" y="990039"/>
            <a:ext cx="6305538" cy="2554190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2 </a:t>
            </a:r>
            <a:r>
              <a:rPr lang="en-US" spc="-5" dirty="0">
                <a:latin typeface="Arial Narrow"/>
                <a:cs typeface="Arial Narrow"/>
              </a:rPr>
              <a:t>horizontal </a:t>
            </a:r>
            <a:r>
              <a:rPr lang="en-US" dirty="0">
                <a:latin typeface="Arial Narrow"/>
                <a:cs typeface="Arial Narrow"/>
              </a:rPr>
              <a:t>and 2 </a:t>
            </a:r>
            <a:r>
              <a:rPr lang="en-US" spc="-5" dirty="0">
                <a:latin typeface="Arial Narrow"/>
                <a:cs typeface="Arial Narrow"/>
              </a:rPr>
              <a:t>vertical </a:t>
            </a:r>
            <a:r>
              <a:rPr lang="en-US" dirty="0">
                <a:latin typeface="Arial Narrow"/>
                <a:cs typeface="Arial Narrow"/>
              </a:rPr>
              <a:t>MEBT</a:t>
            </a:r>
            <a:r>
              <a:rPr lang="en-US" spc="-215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scrapers</a:t>
            </a:r>
            <a:endParaRPr lang="en-US" dirty="0">
              <a:latin typeface="Arial Narrow"/>
              <a:cs typeface="Arial Narrow"/>
            </a:endParaRPr>
          </a:p>
          <a:p>
            <a:pPr marL="407987" lvl="1">
              <a:lnSpc>
                <a:spcPct val="100000"/>
              </a:lnSpc>
            </a:pPr>
            <a:r>
              <a:rPr lang="en-US" spc="-5" dirty="0">
                <a:latin typeface="Arial Narrow"/>
                <a:cs typeface="Arial Narrow"/>
              </a:rPr>
              <a:t>Standard part </a:t>
            </a:r>
            <a:r>
              <a:rPr lang="en-US" dirty="0">
                <a:latin typeface="Arial Narrow"/>
                <a:cs typeface="Arial Narrow"/>
              </a:rPr>
              <a:t>of</a:t>
            </a:r>
            <a:r>
              <a:rPr lang="en-US" spc="-145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production</a:t>
            </a:r>
            <a:endParaRPr lang="en-US" dirty="0">
              <a:latin typeface="Arial Narrow"/>
              <a:cs typeface="Arial Narrow"/>
            </a:endParaRPr>
          </a:p>
          <a:p>
            <a:pPr marL="696912" lvl="2">
              <a:lnSpc>
                <a:spcPct val="100000"/>
              </a:lnSpc>
            </a:pPr>
            <a:r>
              <a:rPr lang="en-US" dirty="0">
                <a:latin typeface="Arial Narrow"/>
                <a:cs typeface="Arial Narrow"/>
              </a:rPr>
              <a:t>Reduces </a:t>
            </a:r>
            <a:r>
              <a:rPr lang="en-US" dirty="0" err="1">
                <a:latin typeface="Arial Narrow"/>
                <a:cs typeface="Arial Narrow"/>
              </a:rPr>
              <a:t>linac</a:t>
            </a:r>
            <a:r>
              <a:rPr lang="en-US" dirty="0">
                <a:latin typeface="Arial Narrow"/>
                <a:cs typeface="Arial Narrow"/>
              </a:rPr>
              <a:t> and injection</a:t>
            </a:r>
            <a:r>
              <a:rPr lang="en-US" spc="-24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dump losses by up to</a:t>
            </a:r>
            <a:r>
              <a:rPr lang="en-US" spc="-10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~60%</a:t>
            </a:r>
          </a:p>
          <a:p>
            <a:pPr marL="696912" lvl="2">
              <a:lnSpc>
                <a:spcPct val="100000"/>
              </a:lnSpc>
            </a:pPr>
            <a:r>
              <a:rPr lang="en-US" spc="-5" dirty="0">
                <a:latin typeface="Arial Narrow"/>
                <a:cs typeface="Arial Narrow"/>
              </a:rPr>
              <a:t>Effectiveness </a:t>
            </a:r>
            <a:r>
              <a:rPr lang="en-US" dirty="0">
                <a:latin typeface="Arial Narrow"/>
                <a:cs typeface="Arial Narrow"/>
              </a:rPr>
              <a:t>in loss </a:t>
            </a:r>
            <a:r>
              <a:rPr lang="en-US" spc="-5" dirty="0">
                <a:latin typeface="Arial Narrow"/>
                <a:cs typeface="Arial Narrow"/>
              </a:rPr>
              <a:t>reduction</a:t>
            </a:r>
            <a:r>
              <a:rPr lang="en-US" spc="-140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varies from source </a:t>
            </a:r>
            <a:r>
              <a:rPr lang="en-US" dirty="0">
                <a:latin typeface="Arial Narrow"/>
                <a:cs typeface="Arial Narrow"/>
              </a:rPr>
              <a:t>to</a:t>
            </a:r>
            <a:r>
              <a:rPr lang="en-US" spc="-25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source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4" name="object 10"/>
          <p:cNvSpPr/>
          <p:nvPr/>
        </p:nvSpPr>
        <p:spPr>
          <a:xfrm>
            <a:off x="7190678" y="405515"/>
            <a:ext cx="3467511" cy="2757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8012252" y="1385691"/>
            <a:ext cx="918556" cy="1051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2"/>
          <p:cNvSpPr/>
          <p:nvPr/>
        </p:nvSpPr>
        <p:spPr>
          <a:xfrm>
            <a:off x="8065878" y="1421516"/>
            <a:ext cx="808355" cy="943610"/>
          </a:xfrm>
          <a:custGeom>
            <a:avLst/>
            <a:gdLst/>
            <a:ahLst/>
            <a:cxnLst/>
            <a:rect l="l" t="t" r="r" b="b"/>
            <a:pathLst>
              <a:path w="808354" h="943610">
                <a:moveTo>
                  <a:pt x="0" y="943427"/>
                </a:moveTo>
                <a:lnTo>
                  <a:pt x="807878" y="0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3"/>
          <p:cNvSpPr/>
          <p:nvPr/>
        </p:nvSpPr>
        <p:spPr>
          <a:xfrm>
            <a:off x="8145255" y="1605978"/>
            <a:ext cx="719050" cy="1192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4"/>
          <p:cNvSpPr/>
          <p:nvPr/>
        </p:nvSpPr>
        <p:spPr>
          <a:xfrm>
            <a:off x="8200525" y="1639229"/>
            <a:ext cx="606425" cy="1089025"/>
          </a:xfrm>
          <a:custGeom>
            <a:avLst/>
            <a:gdLst/>
            <a:ahLst/>
            <a:cxnLst/>
            <a:rect l="l" t="t" r="r" b="b"/>
            <a:pathLst>
              <a:path w="606425" h="1089025">
                <a:moveTo>
                  <a:pt x="0" y="1088570"/>
                </a:moveTo>
                <a:lnTo>
                  <a:pt x="605908" y="0"/>
                </a:lnTo>
              </a:path>
            </a:pathLst>
          </a:custGeom>
          <a:ln w="25399">
            <a:solidFill>
              <a:srgbClr val="00BC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/>
          <p:cNvSpPr txBox="1"/>
          <p:nvPr/>
        </p:nvSpPr>
        <p:spPr>
          <a:xfrm>
            <a:off x="7673357" y="1612378"/>
            <a:ext cx="9747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F81BD"/>
                </a:solidFill>
                <a:latin typeface="Arial"/>
                <a:cs typeface="Arial"/>
              </a:rPr>
              <a:t>No</a:t>
            </a:r>
            <a:r>
              <a:rPr sz="1400" spc="-10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81BD"/>
                </a:solidFill>
                <a:latin typeface="Arial"/>
                <a:cs typeface="Arial"/>
              </a:rPr>
              <a:t>scraping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6"/>
          <p:cNvSpPr txBox="1"/>
          <p:nvPr/>
        </p:nvSpPr>
        <p:spPr>
          <a:xfrm>
            <a:off x="7673357" y="2541292"/>
            <a:ext cx="6978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8657"/>
                </a:solidFill>
                <a:latin typeface="Arial"/>
                <a:cs typeface="Arial"/>
              </a:rPr>
              <a:t>scraping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7"/>
          <p:cNvSpPr txBox="1"/>
          <p:nvPr/>
        </p:nvSpPr>
        <p:spPr>
          <a:xfrm>
            <a:off x="8615880" y="2483235"/>
            <a:ext cx="9645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Gaussian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8"/>
          <p:cNvSpPr txBox="1"/>
          <p:nvPr/>
        </p:nvSpPr>
        <p:spPr>
          <a:xfrm>
            <a:off x="8009972" y="160948"/>
            <a:ext cx="216471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DTL profile, log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scale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9"/>
          <p:cNvSpPr/>
          <p:nvPr/>
        </p:nvSpPr>
        <p:spPr>
          <a:xfrm>
            <a:off x="7235304" y="3544229"/>
            <a:ext cx="3536772" cy="25197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0"/>
          <p:cNvSpPr txBox="1"/>
          <p:nvPr/>
        </p:nvSpPr>
        <p:spPr>
          <a:xfrm>
            <a:off x="7879018" y="3361349"/>
            <a:ext cx="234696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HEBT profile, log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scale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21"/>
          <p:cNvSpPr txBox="1"/>
          <p:nvPr/>
        </p:nvSpPr>
        <p:spPr>
          <a:xfrm>
            <a:off x="8336218" y="6406372"/>
            <a:ext cx="20815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(Courtesy A.</a:t>
            </a:r>
            <a:r>
              <a:rPr sz="1400" spc="-2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Aleksandrov)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1166855" y="3986189"/>
            <a:ext cx="2622061" cy="21335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4255742" y="3986189"/>
            <a:ext cx="2605982" cy="2133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/>
          <p:cNvSpPr txBox="1"/>
          <p:nvPr/>
        </p:nvSpPr>
        <p:spPr>
          <a:xfrm>
            <a:off x="1626594" y="3361349"/>
            <a:ext cx="1736725" cy="541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00"/>
              </a:lnSpc>
            </a:pPr>
            <a:r>
              <a:rPr sz="1800" dirty="0">
                <a:latin typeface="Arial"/>
                <a:cs typeface="Arial"/>
              </a:rPr>
              <a:t>MEBT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Emittance  without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scraping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4639282" y="3400818"/>
            <a:ext cx="2206625" cy="541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00"/>
              </a:lnSpc>
            </a:pPr>
            <a:r>
              <a:rPr sz="1800" dirty="0">
                <a:latin typeface="Arial"/>
                <a:cs typeface="Arial"/>
              </a:rPr>
              <a:t>MEBT Emittance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  scraping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2"/>
          <p:cNvSpPr/>
          <p:nvPr/>
        </p:nvSpPr>
        <p:spPr>
          <a:xfrm>
            <a:off x="5297140" y="6009718"/>
            <a:ext cx="800735" cy="246379"/>
          </a:xfrm>
          <a:custGeom>
            <a:avLst/>
            <a:gdLst/>
            <a:ahLst/>
            <a:cxnLst/>
            <a:rect l="l" t="t" r="r" b="b"/>
            <a:pathLst>
              <a:path w="800735" h="246379">
                <a:moveTo>
                  <a:pt x="0" y="0"/>
                </a:moveTo>
                <a:lnTo>
                  <a:pt x="800119" y="0"/>
                </a:lnTo>
                <a:lnTo>
                  <a:pt x="800119" y="246220"/>
                </a:lnTo>
                <a:lnTo>
                  <a:pt x="0" y="2462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3"/>
          <p:cNvSpPr txBox="1"/>
          <p:nvPr/>
        </p:nvSpPr>
        <p:spPr>
          <a:xfrm>
            <a:off x="5375880" y="6009718"/>
            <a:ext cx="63500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x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[mm]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4"/>
          <p:cNvSpPr/>
          <p:nvPr/>
        </p:nvSpPr>
        <p:spPr>
          <a:xfrm>
            <a:off x="4306540" y="4536520"/>
            <a:ext cx="246379" cy="1028700"/>
          </a:xfrm>
          <a:custGeom>
            <a:avLst/>
            <a:gdLst/>
            <a:ahLst/>
            <a:cxnLst/>
            <a:rect l="l" t="t" r="r" b="b"/>
            <a:pathLst>
              <a:path w="246379" h="1028700">
                <a:moveTo>
                  <a:pt x="0" y="1028345"/>
                </a:moveTo>
                <a:lnTo>
                  <a:pt x="0" y="0"/>
                </a:lnTo>
                <a:lnTo>
                  <a:pt x="246221" y="0"/>
                </a:lnTo>
                <a:lnTo>
                  <a:pt x="246221" y="1028345"/>
                </a:lnTo>
                <a:lnTo>
                  <a:pt x="0" y="1028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5"/>
          <p:cNvSpPr txBox="1"/>
          <p:nvPr/>
        </p:nvSpPr>
        <p:spPr>
          <a:xfrm>
            <a:off x="4239789" y="4678037"/>
            <a:ext cx="246221" cy="930899"/>
          </a:xfrm>
          <a:prstGeom prst="rect">
            <a:avLst/>
          </a:prstGeom>
        </p:spPr>
        <p:txBody>
          <a:bodyPr vert="vert270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600" dirty="0">
                <a:latin typeface="Arial"/>
                <a:cs typeface="Arial"/>
              </a:rPr>
              <a:t>x</a:t>
            </a:r>
            <a:r>
              <a:rPr sz="1600" dirty="0">
                <a:latin typeface="Hiragino Kaku Gothic Pro"/>
                <a:cs typeface="Hiragino Kaku Gothic Pro"/>
              </a:rPr>
              <a:t>’</a:t>
            </a:r>
            <a:r>
              <a:rPr sz="1600" spc="-90" dirty="0">
                <a:latin typeface="Hiragino Kaku Gothic Pro"/>
                <a:cs typeface="Hiragino Kaku Gothic Pro"/>
              </a:rPr>
              <a:t> </a:t>
            </a:r>
            <a:r>
              <a:rPr sz="1600" dirty="0">
                <a:latin typeface="Arial"/>
                <a:cs typeface="Arial"/>
              </a:rPr>
              <a:t>[mrad]</a:t>
            </a:r>
          </a:p>
        </p:txBody>
      </p:sp>
      <p:sp>
        <p:nvSpPr>
          <p:cNvPr id="24" name="object 26"/>
          <p:cNvSpPr/>
          <p:nvPr/>
        </p:nvSpPr>
        <p:spPr>
          <a:xfrm>
            <a:off x="1217659" y="4443389"/>
            <a:ext cx="246379" cy="1028700"/>
          </a:xfrm>
          <a:custGeom>
            <a:avLst/>
            <a:gdLst/>
            <a:ahLst/>
            <a:cxnLst/>
            <a:rect l="l" t="t" r="r" b="b"/>
            <a:pathLst>
              <a:path w="246379" h="1028700">
                <a:moveTo>
                  <a:pt x="0" y="1028346"/>
                </a:moveTo>
                <a:lnTo>
                  <a:pt x="0" y="0"/>
                </a:lnTo>
                <a:lnTo>
                  <a:pt x="246220" y="0"/>
                </a:lnTo>
                <a:lnTo>
                  <a:pt x="246220" y="1028346"/>
                </a:lnTo>
                <a:lnTo>
                  <a:pt x="0" y="1028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7"/>
          <p:cNvSpPr txBox="1"/>
          <p:nvPr/>
        </p:nvSpPr>
        <p:spPr>
          <a:xfrm>
            <a:off x="1150908" y="4584906"/>
            <a:ext cx="246221" cy="980314"/>
          </a:xfrm>
          <a:prstGeom prst="rect">
            <a:avLst/>
          </a:prstGeom>
        </p:spPr>
        <p:txBody>
          <a:bodyPr vert="vert270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600" dirty="0">
                <a:latin typeface="Arial"/>
                <a:cs typeface="Arial"/>
              </a:rPr>
              <a:t>x</a:t>
            </a:r>
            <a:r>
              <a:rPr sz="1600" dirty="0">
                <a:latin typeface="Hiragino Kaku Gothic Pro"/>
                <a:cs typeface="Hiragino Kaku Gothic Pro"/>
              </a:rPr>
              <a:t>’</a:t>
            </a:r>
            <a:r>
              <a:rPr sz="1600" spc="-90" dirty="0">
                <a:latin typeface="Hiragino Kaku Gothic Pro"/>
                <a:cs typeface="Hiragino Kaku Gothic Pro"/>
              </a:rPr>
              <a:t> </a:t>
            </a:r>
            <a:r>
              <a:rPr sz="1600" dirty="0">
                <a:latin typeface="Arial"/>
                <a:cs typeface="Arial"/>
              </a:rPr>
              <a:t>[mrad]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8"/>
          <p:cNvSpPr/>
          <p:nvPr/>
        </p:nvSpPr>
        <p:spPr>
          <a:xfrm>
            <a:off x="2208260" y="5975852"/>
            <a:ext cx="800735" cy="246379"/>
          </a:xfrm>
          <a:custGeom>
            <a:avLst/>
            <a:gdLst/>
            <a:ahLst/>
            <a:cxnLst/>
            <a:rect l="l" t="t" r="r" b="b"/>
            <a:pathLst>
              <a:path w="800735" h="246379">
                <a:moveTo>
                  <a:pt x="0" y="0"/>
                </a:moveTo>
                <a:lnTo>
                  <a:pt x="800119" y="0"/>
                </a:lnTo>
                <a:lnTo>
                  <a:pt x="800119" y="246220"/>
                </a:lnTo>
                <a:lnTo>
                  <a:pt x="0" y="2462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9"/>
          <p:cNvSpPr txBox="1"/>
          <p:nvPr/>
        </p:nvSpPr>
        <p:spPr>
          <a:xfrm>
            <a:off x="2287000" y="5975852"/>
            <a:ext cx="63500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x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[mm]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4131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39"/>
            <a:ext cx="11422261" cy="510909"/>
          </a:xfrm>
        </p:spPr>
        <p:txBody>
          <a:bodyPr/>
          <a:lstStyle/>
          <a:p>
            <a:r>
              <a:rPr lang="en-US" dirty="0"/>
              <a:t>Beam loss reduction by </a:t>
            </a:r>
            <a:r>
              <a:rPr lang="en-US" spc="-20" dirty="0"/>
              <a:t>low </a:t>
            </a:r>
            <a:r>
              <a:rPr lang="en-US" spc="15" dirty="0"/>
              <a:t>energy</a:t>
            </a:r>
            <a:r>
              <a:rPr lang="en-US" dirty="0"/>
              <a:t> </a:t>
            </a:r>
            <a:r>
              <a:rPr lang="en-US" spc="5" dirty="0"/>
              <a:t>scraping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88" y="4885306"/>
            <a:ext cx="11369809" cy="1340147"/>
          </a:xfrm>
        </p:spPr>
        <p:txBody>
          <a:bodyPr/>
          <a:lstStyle/>
          <a:p>
            <a:pPr marL="241300" marR="5080" indent="-228600">
              <a:lnSpc>
                <a:spcPts val="2500"/>
              </a:lnSpc>
            </a:pPr>
            <a:r>
              <a:rPr lang="en-US" dirty="0">
                <a:latin typeface="Arial Narrow"/>
                <a:cs typeface="Arial Narrow"/>
              </a:rPr>
              <a:t>At SNS we have had good </a:t>
            </a:r>
            <a:r>
              <a:rPr lang="en-US" spc="-5" dirty="0">
                <a:latin typeface="Arial Narrow"/>
                <a:cs typeface="Arial Narrow"/>
              </a:rPr>
              <a:t>results from scraping </a:t>
            </a:r>
            <a:r>
              <a:rPr lang="en-US" dirty="0">
                <a:latin typeface="Arial Narrow"/>
                <a:cs typeface="Arial Narrow"/>
              </a:rPr>
              <a:t>the </a:t>
            </a:r>
            <a:r>
              <a:rPr lang="en-US" spc="-5" dirty="0">
                <a:latin typeface="Arial Narrow"/>
                <a:cs typeface="Arial Narrow"/>
              </a:rPr>
              <a:t>left/right </a:t>
            </a:r>
            <a:r>
              <a:rPr lang="en-US" dirty="0">
                <a:latin typeface="Arial Narrow"/>
                <a:cs typeface="Arial Narrow"/>
              </a:rPr>
              <a:t>tails of the beam in the 2.5 MeV</a:t>
            </a:r>
            <a:r>
              <a:rPr lang="en-US" spc="-10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MEBT</a:t>
            </a: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en-US" dirty="0">
                <a:latin typeface="Arial Narrow"/>
                <a:cs typeface="Arial Narrow"/>
              </a:rPr>
              <a:t>Up to ~60% loss </a:t>
            </a:r>
            <a:r>
              <a:rPr lang="en-US" spc="-5" dirty="0">
                <a:latin typeface="Arial Narrow"/>
                <a:cs typeface="Arial Narrow"/>
              </a:rPr>
              <a:t>reduction </a:t>
            </a:r>
            <a:r>
              <a:rPr lang="en-US" dirty="0">
                <a:latin typeface="Arial Narrow"/>
                <a:cs typeface="Arial Narrow"/>
              </a:rPr>
              <a:t>by </a:t>
            </a:r>
            <a:r>
              <a:rPr lang="en-US" spc="-5" dirty="0">
                <a:latin typeface="Arial Narrow"/>
                <a:cs typeface="Arial Narrow"/>
              </a:rPr>
              <a:t>scraping 3-4% </a:t>
            </a:r>
            <a:r>
              <a:rPr lang="en-US" dirty="0">
                <a:latin typeface="Arial Narrow"/>
                <a:cs typeface="Arial Narrow"/>
              </a:rPr>
              <a:t>of the</a:t>
            </a:r>
            <a:r>
              <a:rPr lang="en-US" spc="-3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beam</a:t>
            </a:r>
          </a:p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4131527" y="4480449"/>
            <a:ext cx="1727835" cy="0"/>
          </a:xfrm>
          <a:custGeom>
            <a:avLst/>
            <a:gdLst/>
            <a:ahLst/>
            <a:cxnLst/>
            <a:rect l="l" t="t" r="r" b="b"/>
            <a:pathLst>
              <a:path w="1727835">
                <a:moveTo>
                  <a:pt x="0" y="0"/>
                </a:moveTo>
                <a:lnTo>
                  <a:pt x="1727394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51731" y="4480449"/>
            <a:ext cx="1194435" cy="0"/>
          </a:xfrm>
          <a:custGeom>
            <a:avLst/>
            <a:gdLst/>
            <a:ahLst/>
            <a:cxnLst/>
            <a:rect l="l" t="t" r="r" b="b"/>
            <a:pathLst>
              <a:path w="1194435">
                <a:moveTo>
                  <a:pt x="0" y="0"/>
                </a:moveTo>
                <a:lnTo>
                  <a:pt x="1193995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6526" y="4421495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5" h="118110">
                <a:moveTo>
                  <a:pt x="101064" y="0"/>
                </a:moveTo>
                <a:lnTo>
                  <a:pt x="0" y="58953"/>
                </a:lnTo>
                <a:lnTo>
                  <a:pt x="101064" y="117908"/>
                </a:lnTo>
                <a:lnTo>
                  <a:pt x="108840" y="115860"/>
                </a:lnTo>
                <a:lnTo>
                  <a:pt x="115909" y="103743"/>
                </a:lnTo>
                <a:lnTo>
                  <a:pt x="113862" y="95967"/>
                </a:lnTo>
                <a:lnTo>
                  <a:pt x="50409" y="58953"/>
                </a:lnTo>
                <a:lnTo>
                  <a:pt x="113862" y="21939"/>
                </a:lnTo>
                <a:lnTo>
                  <a:pt x="115909" y="14163"/>
                </a:lnTo>
                <a:lnTo>
                  <a:pt x="108840" y="2045"/>
                </a:lnTo>
                <a:lnTo>
                  <a:pt x="101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8217" y="4421495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45" y="0"/>
                </a:moveTo>
                <a:lnTo>
                  <a:pt x="7067" y="2045"/>
                </a:lnTo>
                <a:lnTo>
                  <a:pt x="0" y="14163"/>
                </a:lnTo>
                <a:lnTo>
                  <a:pt x="2045" y="21939"/>
                </a:lnTo>
                <a:lnTo>
                  <a:pt x="65498" y="58953"/>
                </a:lnTo>
                <a:lnTo>
                  <a:pt x="2045" y="95967"/>
                </a:lnTo>
                <a:lnTo>
                  <a:pt x="0" y="103743"/>
                </a:lnTo>
                <a:lnTo>
                  <a:pt x="7067" y="115860"/>
                </a:lnTo>
                <a:lnTo>
                  <a:pt x="14845" y="117908"/>
                </a:lnTo>
                <a:lnTo>
                  <a:pt x="115909" y="58953"/>
                </a:lnTo>
                <a:lnTo>
                  <a:pt x="148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2509" y="2671045"/>
            <a:ext cx="1118061" cy="968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07925" y="2814543"/>
            <a:ext cx="895350" cy="748030"/>
          </a:xfrm>
          <a:custGeom>
            <a:avLst/>
            <a:gdLst/>
            <a:ahLst/>
            <a:cxnLst/>
            <a:rect l="l" t="t" r="r" b="b"/>
            <a:pathLst>
              <a:path w="895350" h="748029">
                <a:moveTo>
                  <a:pt x="0" y="747431"/>
                </a:moveTo>
                <a:lnTo>
                  <a:pt x="895053" y="0"/>
                </a:lnTo>
              </a:path>
            </a:pathLst>
          </a:custGeom>
          <a:ln w="25399">
            <a:solidFill>
              <a:srgbClr val="3C97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02308" y="2798387"/>
            <a:ext cx="120014" cy="113664"/>
          </a:xfrm>
          <a:custGeom>
            <a:avLst/>
            <a:gdLst/>
            <a:ahLst/>
            <a:cxnLst/>
            <a:rect l="l" t="t" r="r" b="b"/>
            <a:pathLst>
              <a:path w="120014" h="113664">
                <a:moveTo>
                  <a:pt x="108334" y="32311"/>
                </a:moveTo>
                <a:lnTo>
                  <a:pt x="81324" y="32311"/>
                </a:lnTo>
                <a:lnTo>
                  <a:pt x="56346" y="101392"/>
                </a:lnTo>
                <a:lnTo>
                  <a:pt x="59759" y="108673"/>
                </a:lnTo>
                <a:lnTo>
                  <a:pt x="72951" y="113444"/>
                </a:lnTo>
                <a:lnTo>
                  <a:pt x="80232" y="110030"/>
                </a:lnTo>
                <a:lnTo>
                  <a:pt x="108334" y="32311"/>
                </a:lnTo>
                <a:close/>
              </a:path>
              <a:path w="120014" h="113664">
                <a:moveTo>
                  <a:pt x="120017" y="0"/>
                </a:moveTo>
                <a:lnTo>
                  <a:pt x="4657" y="19527"/>
                </a:lnTo>
                <a:lnTo>
                  <a:pt x="0" y="26083"/>
                </a:lnTo>
                <a:lnTo>
                  <a:pt x="2340" y="39914"/>
                </a:lnTo>
                <a:lnTo>
                  <a:pt x="8896" y="44571"/>
                </a:lnTo>
                <a:lnTo>
                  <a:pt x="81324" y="32311"/>
                </a:lnTo>
                <a:lnTo>
                  <a:pt x="108334" y="32311"/>
                </a:lnTo>
                <a:lnTo>
                  <a:pt x="120017" y="0"/>
                </a:lnTo>
                <a:close/>
              </a:path>
            </a:pathLst>
          </a:custGeom>
          <a:solidFill>
            <a:srgbClr val="3C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6527" y="1504582"/>
            <a:ext cx="3657598" cy="2862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7035" y="3560507"/>
            <a:ext cx="881148" cy="399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55526" y="3694285"/>
            <a:ext cx="661670" cy="188595"/>
          </a:xfrm>
          <a:custGeom>
            <a:avLst/>
            <a:gdLst/>
            <a:ahLst/>
            <a:cxnLst/>
            <a:rect l="l" t="t" r="r" b="b"/>
            <a:pathLst>
              <a:path w="661670" h="188595">
                <a:moveTo>
                  <a:pt x="0" y="188360"/>
                </a:moveTo>
                <a:lnTo>
                  <a:pt x="661558" y="0"/>
                </a:lnTo>
              </a:path>
            </a:pathLst>
          </a:custGeom>
          <a:ln w="25399">
            <a:solidFill>
              <a:srgbClr val="C9A9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7581" y="3658358"/>
            <a:ext cx="123825" cy="113664"/>
          </a:xfrm>
          <a:custGeom>
            <a:avLst/>
            <a:gdLst/>
            <a:ahLst/>
            <a:cxnLst/>
            <a:rect l="l" t="t" r="r" b="b"/>
            <a:pathLst>
              <a:path w="123825" h="113664">
                <a:moveTo>
                  <a:pt x="10400" y="0"/>
                </a:moveTo>
                <a:lnTo>
                  <a:pt x="3481" y="4097"/>
                </a:lnTo>
                <a:lnTo>
                  <a:pt x="0" y="17686"/>
                </a:lnTo>
                <a:lnTo>
                  <a:pt x="4098" y="24604"/>
                </a:lnTo>
                <a:lnTo>
                  <a:pt x="75261" y="42828"/>
                </a:lnTo>
                <a:lnTo>
                  <a:pt x="24370" y="95803"/>
                </a:lnTo>
                <a:lnTo>
                  <a:pt x="24531" y="103844"/>
                </a:lnTo>
                <a:lnTo>
                  <a:pt x="34648" y="113562"/>
                </a:lnTo>
                <a:lnTo>
                  <a:pt x="42687" y="113400"/>
                </a:lnTo>
                <a:lnTo>
                  <a:pt x="123744" y="29024"/>
                </a:lnTo>
                <a:lnTo>
                  <a:pt x="10400" y="0"/>
                </a:lnTo>
                <a:close/>
              </a:path>
            </a:pathLst>
          </a:custGeom>
          <a:solidFill>
            <a:srgbClr val="C9A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0869" y="1395041"/>
            <a:ext cx="1970116" cy="2951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32931" y="1520473"/>
            <a:ext cx="1626235" cy="1905"/>
          </a:xfrm>
          <a:custGeom>
            <a:avLst/>
            <a:gdLst/>
            <a:ahLst/>
            <a:cxnLst/>
            <a:rect l="l" t="t" r="r" b="b"/>
            <a:pathLst>
              <a:path w="1626235" h="1905">
                <a:moveTo>
                  <a:pt x="0" y="0"/>
                </a:moveTo>
                <a:lnTo>
                  <a:pt x="1625989" y="1539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07727" y="1461591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5" h="118110">
                <a:moveTo>
                  <a:pt x="101119" y="0"/>
                </a:moveTo>
                <a:lnTo>
                  <a:pt x="0" y="58858"/>
                </a:lnTo>
                <a:lnTo>
                  <a:pt x="101008" y="117908"/>
                </a:lnTo>
                <a:lnTo>
                  <a:pt x="108786" y="115868"/>
                </a:lnTo>
                <a:lnTo>
                  <a:pt x="115865" y="103759"/>
                </a:lnTo>
                <a:lnTo>
                  <a:pt x="113827" y="95980"/>
                </a:lnTo>
                <a:lnTo>
                  <a:pt x="50408" y="58906"/>
                </a:lnTo>
                <a:lnTo>
                  <a:pt x="113897" y="21951"/>
                </a:lnTo>
                <a:lnTo>
                  <a:pt x="115950" y="14177"/>
                </a:lnTo>
                <a:lnTo>
                  <a:pt x="108893" y="2053"/>
                </a:lnTo>
                <a:lnTo>
                  <a:pt x="101119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68174" y="1462987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942" y="0"/>
                </a:moveTo>
                <a:lnTo>
                  <a:pt x="7165" y="2039"/>
                </a:lnTo>
                <a:lnTo>
                  <a:pt x="85" y="14149"/>
                </a:lnTo>
                <a:lnTo>
                  <a:pt x="2124" y="21927"/>
                </a:lnTo>
                <a:lnTo>
                  <a:pt x="65542" y="59001"/>
                </a:lnTo>
                <a:lnTo>
                  <a:pt x="2053" y="95956"/>
                </a:lnTo>
                <a:lnTo>
                  <a:pt x="0" y="103731"/>
                </a:lnTo>
                <a:lnTo>
                  <a:pt x="7057" y="115854"/>
                </a:lnTo>
                <a:lnTo>
                  <a:pt x="14832" y="117908"/>
                </a:lnTo>
                <a:lnTo>
                  <a:pt x="115951" y="59049"/>
                </a:lnTo>
                <a:lnTo>
                  <a:pt x="14942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15067" y="1261369"/>
            <a:ext cx="92519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Scrapers</a:t>
            </a:r>
            <a:r>
              <a:rPr sz="14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45727" y="4263649"/>
            <a:ext cx="685800" cy="400685"/>
          </a:xfrm>
          <a:custGeom>
            <a:avLst/>
            <a:gdLst/>
            <a:ahLst/>
            <a:cxnLst/>
            <a:rect l="l" t="t" r="r" b="b"/>
            <a:pathLst>
              <a:path w="685800" h="400685">
                <a:moveTo>
                  <a:pt x="0" y="0"/>
                </a:moveTo>
                <a:lnTo>
                  <a:pt x="685800" y="0"/>
                </a:lnTo>
                <a:lnTo>
                  <a:pt x="685800" y="400109"/>
                </a:lnTo>
                <a:lnTo>
                  <a:pt x="0" y="400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24466" y="2099569"/>
            <a:ext cx="6805930" cy="2530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559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Beam Charge (typically scrape ~3-4% of the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beam)</a:t>
            </a: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3289300" marR="1197610">
              <a:lnSpc>
                <a:spcPts val="1600"/>
              </a:lnSpc>
              <a:spcBef>
                <a:spcPts val="1130"/>
              </a:spcBef>
            </a:pPr>
            <a:r>
              <a:rPr sz="1400" spc="-15" dirty="0">
                <a:latin typeface="Arial"/>
                <a:cs typeface="Arial"/>
              </a:rPr>
              <a:t>Warm </a:t>
            </a:r>
            <a:r>
              <a:rPr sz="1400" dirty="0">
                <a:latin typeface="Arial"/>
                <a:cs typeface="Arial"/>
              </a:rPr>
              <a:t>linac beam loss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(~55%  lower loss at this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location)</a:t>
            </a: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2907665" marR="1285240">
              <a:lnSpc>
                <a:spcPts val="1600"/>
              </a:lnSpc>
            </a:pPr>
            <a:r>
              <a:rPr sz="1400" dirty="0">
                <a:latin typeface="Arial"/>
                <a:cs typeface="Arial"/>
              </a:rPr>
              <a:t>Ring Injection Dump beam loss  (~60% lower loss at this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location)</a:t>
            </a: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time</a:t>
            </a:r>
          </a:p>
        </p:txBody>
      </p:sp>
      <p:sp>
        <p:nvSpPr>
          <p:cNvPr id="22" name="object 23"/>
          <p:cNvSpPr/>
          <p:nvPr/>
        </p:nvSpPr>
        <p:spPr>
          <a:xfrm>
            <a:off x="5756664" y="2176438"/>
            <a:ext cx="577734" cy="399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4"/>
          <p:cNvSpPr/>
          <p:nvPr/>
        </p:nvSpPr>
        <p:spPr>
          <a:xfrm>
            <a:off x="5807925" y="2315482"/>
            <a:ext cx="358775" cy="184150"/>
          </a:xfrm>
          <a:custGeom>
            <a:avLst/>
            <a:gdLst/>
            <a:ahLst/>
            <a:cxnLst/>
            <a:rect l="l" t="t" r="r" b="b"/>
            <a:pathLst>
              <a:path w="358775" h="184150">
                <a:moveTo>
                  <a:pt x="0" y="183766"/>
                </a:moveTo>
                <a:lnTo>
                  <a:pt x="358569" y="0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5"/>
          <p:cNvSpPr/>
          <p:nvPr/>
        </p:nvSpPr>
        <p:spPr>
          <a:xfrm>
            <a:off x="6065345" y="2297616"/>
            <a:ext cx="123825" cy="106680"/>
          </a:xfrm>
          <a:custGeom>
            <a:avLst/>
            <a:gdLst/>
            <a:ahLst/>
            <a:cxnLst/>
            <a:rect l="l" t="t" r="r" b="b"/>
            <a:pathLst>
              <a:path w="123825" h="106680">
                <a:moveTo>
                  <a:pt x="6751" y="0"/>
                </a:moveTo>
                <a:lnTo>
                  <a:pt x="764" y="5368"/>
                </a:lnTo>
                <a:lnTo>
                  <a:pt x="0" y="19375"/>
                </a:lnTo>
                <a:lnTo>
                  <a:pt x="5368" y="25361"/>
                </a:lnTo>
                <a:lnTo>
                  <a:pt x="78718" y="29362"/>
                </a:lnTo>
                <a:lnTo>
                  <a:pt x="39132" y="91243"/>
                </a:lnTo>
                <a:lnTo>
                  <a:pt x="40857" y="99096"/>
                </a:lnTo>
                <a:lnTo>
                  <a:pt x="52674" y="106655"/>
                </a:lnTo>
                <a:lnTo>
                  <a:pt x="60528" y="104931"/>
                </a:lnTo>
                <a:lnTo>
                  <a:pt x="123579" y="6370"/>
                </a:lnTo>
                <a:lnTo>
                  <a:pt x="6751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8"/>
          <p:cNvSpPr/>
          <p:nvPr/>
        </p:nvSpPr>
        <p:spPr>
          <a:xfrm>
            <a:off x="2385854" y="1382572"/>
            <a:ext cx="1970116" cy="2951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9"/>
          <p:cNvSpPr/>
          <p:nvPr/>
        </p:nvSpPr>
        <p:spPr>
          <a:xfrm>
            <a:off x="2556531" y="1508674"/>
            <a:ext cx="1626235" cy="1905"/>
          </a:xfrm>
          <a:custGeom>
            <a:avLst/>
            <a:gdLst/>
            <a:ahLst/>
            <a:cxnLst/>
            <a:rect l="l" t="t" r="r" b="b"/>
            <a:pathLst>
              <a:path w="1626235" h="1905">
                <a:moveTo>
                  <a:pt x="0" y="0"/>
                </a:moveTo>
                <a:lnTo>
                  <a:pt x="1625989" y="1539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0"/>
          <p:cNvSpPr/>
          <p:nvPr/>
        </p:nvSpPr>
        <p:spPr>
          <a:xfrm>
            <a:off x="2531327" y="1449790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5" h="118110">
                <a:moveTo>
                  <a:pt x="101119" y="0"/>
                </a:moveTo>
                <a:lnTo>
                  <a:pt x="0" y="58859"/>
                </a:lnTo>
                <a:lnTo>
                  <a:pt x="101008" y="117909"/>
                </a:lnTo>
                <a:lnTo>
                  <a:pt x="108786" y="115869"/>
                </a:lnTo>
                <a:lnTo>
                  <a:pt x="115865" y="103759"/>
                </a:lnTo>
                <a:lnTo>
                  <a:pt x="113827" y="95981"/>
                </a:lnTo>
                <a:lnTo>
                  <a:pt x="50410" y="58906"/>
                </a:lnTo>
                <a:lnTo>
                  <a:pt x="113897" y="21953"/>
                </a:lnTo>
                <a:lnTo>
                  <a:pt x="115950" y="14178"/>
                </a:lnTo>
                <a:lnTo>
                  <a:pt x="108894" y="2054"/>
                </a:lnTo>
                <a:lnTo>
                  <a:pt x="101119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1"/>
          <p:cNvSpPr/>
          <p:nvPr/>
        </p:nvSpPr>
        <p:spPr>
          <a:xfrm>
            <a:off x="4091774" y="1451187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5" h="118110">
                <a:moveTo>
                  <a:pt x="14944" y="0"/>
                </a:moveTo>
                <a:lnTo>
                  <a:pt x="7165" y="2038"/>
                </a:lnTo>
                <a:lnTo>
                  <a:pt x="85" y="14149"/>
                </a:lnTo>
                <a:lnTo>
                  <a:pt x="2124" y="21927"/>
                </a:lnTo>
                <a:lnTo>
                  <a:pt x="65542" y="59001"/>
                </a:lnTo>
                <a:lnTo>
                  <a:pt x="2054" y="95956"/>
                </a:lnTo>
                <a:lnTo>
                  <a:pt x="0" y="103729"/>
                </a:lnTo>
                <a:lnTo>
                  <a:pt x="7057" y="115853"/>
                </a:lnTo>
                <a:lnTo>
                  <a:pt x="14832" y="117908"/>
                </a:lnTo>
                <a:lnTo>
                  <a:pt x="115952" y="59049"/>
                </a:lnTo>
                <a:lnTo>
                  <a:pt x="14944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2"/>
          <p:cNvSpPr txBox="1"/>
          <p:nvPr/>
        </p:nvSpPr>
        <p:spPr>
          <a:xfrm>
            <a:off x="2914866" y="1249569"/>
            <a:ext cx="10337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Scrapers</a:t>
            </a:r>
            <a:r>
              <a:rPr sz="14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out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27"/>
          <p:cNvSpPr txBox="1"/>
          <p:nvPr/>
        </p:nvSpPr>
        <p:spPr>
          <a:xfrm>
            <a:off x="9627901" y="5670065"/>
            <a:ext cx="19030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(Courtesy J.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Galambos)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23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39"/>
            <a:ext cx="11422261" cy="929485"/>
          </a:xfrm>
        </p:spPr>
        <p:txBody>
          <a:bodyPr/>
          <a:lstStyle/>
          <a:p>
            <a:r>
              <a:rPr lang="en-US" dirty="0"/>
              <a:t>Beam loss reduction by</a:t>
            </a:r>
            <a:r>
              <a:rPr lang="en-US" spc="-20" dirty="0"/>
              <a:t> </a:t>
            </a:r>
            <a:r>
              <a:rPr lang="en-US" dirty="0"/>
              <a:t>increasing</a:t>
            </a:r>
            <a:r>
              <a:rPr lang="en-US" spc="-5" dirty="0"/>
              <a:t> the </a:t>
            </a:r>
            <a:r>
              <a:rPr lang="en-US" dirty="0"/>
              <a:t>beam </a:t>
            </a:r>
            <a:r>
              <a:rPr lang="en-US" spc="-10" dirty="0"/>
              <a:t>size </a:t>
            </a:r>
            <a:r>
              <a:rPr lang="en-US" dirty="0"/>
              <a:t>in </a:t>
            </a:r>
            <a:r>
              <a:rPr lang="en-US" spc="-5" dirty="0" err="1"/>
              <a:t>the</a:t>
            </a:r>
            <a:r>
              <a:rPr lang="en-US" dirty="0" err="1"/>
              <a:t>SNS</a:t>
            </a:r>
            <a:r>
              <a:rPr lang="en-US" spc="-100" dirty="0"/>
              <a:t> </a:t>
            </a:r>
            <a:r>
              <a:rPr lang="en-US" dirty="0"/>
              <a:t>SCL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54" y="1448110"/>
            <a:ext cx="11369809" cy="4047778"/>
          </a:xfrm>
        </p:spPr>
        <p:txBody>
          <a:bodyPr/>
          <a:lstStyle/>
          <a:p>
            <a:pPr marL="241300" marR="5080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Most of the beam loss in the SCL is due to </a:t>
            </a:r>
            <a:r>
              <a:rPr lang="en-US" spc="-5" dirty="0">
                <a:latin typeface="Arial Narrow"/>
                <a:cs typeface="Arial Narrow"/>
              </a:rPr>
              <a:t>intra-beam</a:t>
            </a:r>
            <a:r>
              <a:rPr lang="en-US" spc="-295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stripping  </a:t>
            </a:r>
            <a:r>
              <a:rPr lang="en-US" dirty="0">
                <a:latin typeface="Arial Narrow"/>
                <a:cs typeface="Arial Narrow"/>
              </a:rPr>
              <a:t>(H</a:t>
            </a:r>
            <a:r>
              <a:rPr lang="en-US" baseline="26143" dirty="0">
                <a:latin typeface="Arial Narrow"/>
                <a:cs typeface="Arial Narrow"/>
              </a:rPr>
              <a:t>− </a:t>
            </a:r>
            <a:r>
              <a:rPr lang="en-US" dirty="0">
                <a:latin typeface="Arial Narrow"/>
                <a:cs typeface="Arial Narrow"/>
              </a:rPr>
              <a:t>+ </a:t>
            </a:r>
            <a:r>
              <a:rPr lang="en-US" spc="5" dirty="0">
                <a:latin typeface="Arial Narrow"/>
                <a:cs typeface="Arial Narrow"/>
              </a:rPr>
              <a:t>H</a:t>
            </a:r>
            <a:r>
              <a:rPr lang="en-US" spc="7" baseline="26143" dirty="0">
                <a:latin typeface="Arial Narrow"/>
                <a:cs typeface="Arial Narrow"/>
              </a:rPr>
              <a:t>− → </a:t>
            </a:r>
            <a:r>
              <a:rPr lang="en-US" spc="5" dirty="0">
                <a:latin typeface="Arial Narrow"/>
                <a:cs typeface="Arial Narrow"/>
              </a:rPr>
              <a:t>H</a:t>
            </a:r>
            <a:r>
              <a:rPr lang="en-US" spc="7" baseline="26143" dirty="0">
                <a:latin typeface="Arial Narrow"/>
                <a:cs typeface="Arial Narrow"/>
              </a:rPr>
              <a:t>− </a:t>
            </a:r>
            <a:r>
              <a:rPr lang="en-US" dirty="0">
                <a:latin typeface="Arial Narrow"/>
                <a:cs typeface="Arial Narrow"/>
              </a:rPr>
              <a:t>+ </a:t>
            </a:r>
            <a:r>
              <a:rPr lang="en-US" spc="5" dirty="0">
                <a:latin typeface="Arial Narrow"/>
                <a:cs typeface="Arial Narrow"/>
              </a:rPr>
              <a:t>H</a:t>
            </a:r>
            <a:r>
              <a:rPr lang="en-US" spc="7" baseline="26143" dirty="0">
                <a:latin typeface="Arial Narrow"/>
                <a:cs typeface="Arial Narrow"/>
              </a:rPr>
              <a:t>0 </a:t>
            </a:r>
            <a:r>
              <a:rPr lang="en-US" dirty="0">
                <a:latin typeface="Arial Narrow"/>
                <a:cs typeface="Arial Narrow"/>
              </a:rPr>
              <a:t>+ e)</a:t>
            </a: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lang="en-US" dirty="0" err="1">
                <a:latin typeface="Arial Narrow"/>
                <a:cs typeface="Arial Narrow"/>
              </a:rPr>
              <a:t>IBSt</a:t>
            </a:r>
            <a:r>
              <a:rPr lang="en-US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reaction rate </a:t>
            </a:r>
            <a:r>
              <a:rPr lang="en-US" dirty="0">
                <a:latin typeface="Arial Narrow"/>
                <a:cs typeface="Arial Narrow"/>
              </a:rPr>
              <a:t>is </a:t>
            </a:r>
            <a:r>
              <a:rPr lang="en-US" spc="-5" dirty="0">
                <a:latin typeface="Arial Narrow"/>
                <a:cs typeface="Arial Narrow"/>
              </a:rPr>
              <a:t>proportional </a:t>
            </a:r>
            <a:r>
              <a:rPr lang="en-US" dirty="0">
                <a:latin typeface="Arial Narrow"/>
                <a:cs typeface="Arial Narrow"/>
              </a:rPr>
              <a:t>to </a:t>
            </a:r>
            <a:r>
              <a:rPr lang="en-US" spc="-5" dirty="0">
                <a:latin typeface="Arial Narrow"/>
                <a:cs typeface="Arial Narrow"/>
              </a:rPr>
              <a:t>(particle</a:t>
            </a:r>
            <a:r>
              <a:rPr lang="en-US" spc="-100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density)</a:t>
            </a:r>
            <a:r>
              <a:rPr lang="en-US" spc="-5" baseline="30000" dirty="0">
                <a:latin typeface="Arial Narrow"/>
                <a:cs typeface="Arial Narrow"/>
              </a:rPr>
              <a:t>2</a:t>
            </a:r>
            <a:endParaRPr lang="en-US" dirty="0">
              <a:latin typeface="Arial Narrow"/>
              <a:cs typeface="Arial Narrow"/>
            </a:endParaRPr>
          </a:p>
          <a:p>
            <a:endParaRPr lang="en-US" dirty="0"/>
          </a:p>
        </p:txBody>
      </p:sp>
      <p:sp>
        <p:nvSpPr>
          <p:cNvPr id="177" name="object 177"/>
          <p:cNvSpPr/>
          <p:nvPr/>
        </p:nvSpPr>
        <p:spPr>
          <a:xfrm>
            <a:off x="2714467" y="3004577"/>
            <a:ext cx="4876798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640841" y="4069333"/>
            <a:ext cx="295101" cy="1030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5220142" y="3810254"/>
            <a:ext cx="55118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~50%</a:t>
            </a:r>
          </a:p>
        </p:txBody>
      </p:sp>
      <p:cxnSp>
        <p:nvCxnSpPr>
          <p:cNvPr id="188" name="Straight Arrow Connector 187"/>
          <p:cNvCxnSpPr/>
          <p:nvPr/>
        </p:nvCxnSpPr>
        <p:spPr>
          <a:xfrm>
            <a:off x="5771322" y="3314700"/>
            <a:ext cx="0" cy="1005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03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39"/>
            <a:ext cx="11422261" cy="929485"/>
          </a:xfrm>
        </p:spPr>
        <p:txBody>
          <a:bodyPr/>
          <a:lstStyle/>
          <a:p>
            <a:r>
              <a:rPr lang="en-US" dirty="0"/>
              <a:t>Beam loss reduction</a:t>
            </a:r>
            <a:r>
              <a:rPr lang="en-US" spc="-15" dirty="0"/>
              <a:t> </a:t>
            </a:r>
            <a:r>
              <a:rPr lang="en-US" dirty="0"/>
              <a:t>by</a:t>
            </a:r>
            <a:r>
              <a:rPr lang="en-US" spc="-10" dirty="0"/>
              <a:t> </a:t>
            </a:r>
            <a:r>
              <a:rPr lang="en-US" dirty="0"/>
              <a:t>empirically </a:t>
            </a:r>
            <a:r>
              <a:rPr lang="en-US" spc="-5" dirty="0"/>
              <a:t>adjusting</a:t>
            </a:r>
            <a:r>
              <a:rPr lang="en-US" spc="10" dirty="0"/>
              <a:t> </a:t>
            </a:r>
            <a:r>
              <a:rPr lang="en-US" spc="5" dirty="0"/>
              <a:t>magnets </a:t>
            </a:r>
            <a:r>
              <a:rPr lang="en-US" dirty="0"/>
              <a:t>and RF </a:t>
            </a:r>
            <a:r>
              <a:rPr lang="en-US" spc="-5" dirty="0"/>
              <a:t>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300" marR="8890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Best beam loss is obtained by </a:t>
            </a:r>
            <a:r>
              <a:rPr lang="en-US" spc="-5" dirty="0">
                <a:latin typeface="Arial Narrow"/>
                <a:cs typeface="Arial Narrow"/>
              </a:rPr>
              <a:t>empirical </a:t>
            </a:r>
            <a:r>
              <a:rPr lang="en-US" dirty="0">
                <a:latin typeface="Arial Narrow"/>
                <a:cs typeface="Arial Narrow"/>
              </a:rPr>
              <a:t>tuning. This is done at all</a:t>
            </a:r>
            <a:r>
              <a:rPr lang="en-US" spc="-30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high power</a:t>
            </a:r>
            <a:r>
              <a:rPr lang="en-US" spc="-50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accelerators.</a:t>
            </a:r>
            <a:endParaRPr lang="en-US" dirty="0">
              <a:latin typeface="Arial Narrow"/>
              <a:cs typeface="Arial Narrow"/>
            </a:endParaRPr>
          </a:p>
          <a:p>
            <a:pPr marL="241300" marR="8890" indent="-228600">
              <a:lnSpc>
                <a:spcPts val="2800"/>
              </a:lnSpc>
            </a:pPr>
            <a:r>
              <a:rPr lang="en-US" spc="-5" dirty="0">
                <a:latin typeface="Arial Narrow"/>
                <a:cs typeface="Arial Narrow"/>
              </a:rPr>
              <a:t>Empirical </a:t>
            </a:r>
            <a:r>
              <a:rPr lang="en-US" dirty="0">
                <a:latin typeface="Arial Narrow"/>
                <a:cs typeface="Arial Narrow"/>
              </a:rPr>
              <a:t>tuning sometimes </a:t>
            </a:r>
            <a:r>
              <a:rPr lang="en-US" spc="-5" dirty="0">
                <a:latin typeface="Arial Narrow"/>
                <a:cs typeface="Arial Narrow"/>
              </a:rPr>
              <a:t>results </a:t>
            </a:r>
            <a:r>
              <a:rPr lang="en-US" dirty="0">
                <a:latin typeface="Arial Narrow"/>
                <a:cs typeface="Arial Narrow"/>
              </a:rPr>
              <a:t>in beam that is </a:t>
            </a:r>
            <a:r>
              <a:rPr lang="en-US" spc="-5" dirty="0">
                <a:latin typeface="Arial Narrow"/>
                <a:cs typeface="Arial Narrow"/>
              </a:rPr>
              <a:t>transversely </a:t>
            </a:r>
            <a:r>
              <a:rPr lang="en-US" dirty="0">
                <a:latin typeface="Arial Narrow"/>
                <a:cs typeface="Arial Narrow"/>
              </a:rPr>
              <a:t>mismatched at lattice </a:t>
            </a:r>
            <a:r>
              <a:rPr lang="en-US" spc="-5" dirty="0">
                <a:latin typeface="Arial Narrow"/>
                <a:cs typeface="Arial Narrow"/>
              </a:rPr>
              <a:t>transitions (e.g. </a:t>
            </a:r>
            <a:r>
              <a:rPr lang="en-US" dirty="0">
                <a:latin typeface="Arial Narrow"/>
                <a:cs typeface="Arial Narrow"/>
              </a:rPr>
              <a:t>CCL</a:t>
            </a:r>
            <a:r>
              <a:rPr lang="en-US" spc="-3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to</a:t>
            </a:r>
            <a:r>
              <a:rPr lang="en-US" spc="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SCL, SCL to</a:t>
            </a:r>
            <a:r>
              <a:rPr lang="en-US" spc="-18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HEBT)</a:t>
            </a:r>
          </a:p>
          <a:p>
            <a:pPr marL="241300" marR="5080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RF phases may also need adjustment - simulation codes may not</a:t>
            </a:r>
            <a:r>
              <a:rPr lang="en-US" spc="-300" dirty="0">
                <a:latin typeface="Arial Narrow"/>
                <a:cs typeface="Arial Narrow"/>
              </a:rPr>
              <a:t>  </a:t>
            </a:r>
            <a:r>
              <a:rPr lang="en-US" dirty="0">
                <a:latin typeface="Arial Narrow"/>
                <a:cs typeface="Arial Narrow"/>
              </a:rPr>
              <a:t>give the best beam</a:t>
            </a:r>
            <a:r>
              <a:rPr lang="en-US" spc="-10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loss</a:t>
            </a:r>
          </a:p>
          <a:p>
            <a:pPr marL="636587" marR="5080" lvl="1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Example: At SNS, biggest deviation </a:t>
            </a:r>
            <a:r>
              <a:rPr lang="en-US" spc="-5" dirty="0">
                <a:latin typeface="Arial Narrow"/>
                <a:cs typeface="Arial Narrow"/>
              </a:rPr>
              <a:t>from </a:t>
            </a:r>
            <a:r>
              <a:rPr lang="en-US" dirty="0">
                <a:latin typeface="Arial Narrow"/>
                <a:cs typeface="Arial Narrow"/>
              </a:rPr>
              <a:t>simulations </a:t>
            </a:r>
            <a:r>
              <a:rPr lang="en-US" spc="-5" dirty="0">
                <a:latin typeface="Arial Narrow"/>
                <a:cs typeface="Arial Narrow"/>
              </a:rPr>
              <a:t>are </a:t>
            </a:r>
            <a:r>
              <a:rPr lang="en-US" dirty="0">
                <a:latin typeface="Arial Narrow"/>
                <a:cs typeface="Arial Narrow"/>
              </a:rPr>
              <a:t>at </a:t>
            </a:r>
            <a:r>
              <a:rPr lang="en-US" spc="-5" dirty="0">
                <a:latin typeface="Arial Narrow"/>
                <a:cs typeface="Arial Narrow"/>
              </a:rPr>
              <a:t>entrance</a:t>
            </a:r>
            <a:r>
              <a:rPr lang="en-US" spc="-30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to SCL</a:t>
            </a:r>
          </a:p>
          <a:p>
            <a:pPr marL="636587" marR="5080" lvl="1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One </a:t>
            </a:r>
            <a:r>
              <a:rPr lang="en-US" spc="-5" dirty="0">
                <a:latin typeface="Arial Narrow"/>
                <a:cs typeface="Arial Narrow"/>
              </a:rPr>
              <a:t>degree </a:t>
            </a:r>
            <a:r>
              <a:rPr lang="en-US" dirty="0">
                <a:latin typeface="Arial Narrow"/>
                <a:cs typeface="Arial Narrow"/>
              </a:rPr>
              <a:t>phase change can </a:t>
            </a:r>
            <a:r>
              <a:rPr lang="en-US" spc="-5" dirty="0">
                <a:latin typeface="Arial Narrow"/>
                <a:cs typeface="Arial Narrow"/>
              </a:rPr>
              <a:t>approximately </a:t>
            </a:r>
            <a:r>
              <a:rPr lang="en-US" dirty="0">
                <a:latin typeface="Arial Narrow"/>
                <a:cs typeface="Arial Narrow"/>
              </a:rPr>
              <a:t>double the beam loss at</a:t>
            </a:r>
            <a:r>
              <a:rPr lang="en-US" spc="-18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some locations</a:t>
            </a:r>
          </a:p>
          <a:p>
            <a:pPr marL="636587" marR="5080" lvl="1" indent="-228600">
              <a:lnSpc>
                <a:spcPts val="2800"/>
              </a:lnSpc>
            </a:pPr>
            <a:r>
              <a:rPr lang="en-US" spc="-20" dirty="0">
                <a:latin typeface="Arial Narrow"/>
                <a:cs typeface="Arial Narrow"/>
              </a:rPr>
              <a:t>Typical </a:t>
            </a:r>
            <a:r>
              <a:rPr lang="en-US" dirty="0">
                <a:latin typeface="Arial Narrow"/>
                <a:cs typeface="Arial Narrow"/>
              </a:rPr>
              <a:t>phase changes </a:t>
            </a:r>
            <a:r>
              <a:rPr lang="en-US" spc="-5" dirty="0">
                <a:latin typeface="Arial Narrow"/>
                <a:cs typeface="Arial Narrow"/>
              </a:rPr>
              <a:t>are </a:t>
            </a:r>
            <a:r>
              <a:rPr lang="en-US" dirty="0">
                <a:latin typeface="Arial Narrow"/>
                <a:cs typeface="Arial Narrow"/>
              </a:rPr>
              <a:t>1 to 10</a:t>
            </a:r>
            <a:r>
              <a:rPr lang="en-US" spc="-18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deg.</a:t>
            </a:r>
          </a:p>
        </p:txBody>
      </p:sp>
    </p:spTree>
    <p:extLst>
      <p:ext uri="{BB962C8B-B14F-4D97-AF65-F5344CB8AC3E}">
        <p14:creationId xmlns:p14="http://schemas.microsoft.com/office/powerpoint/2010/main" val="2116817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39"/>
            <a:ext cx="11422261" cy="510909"/>
          </a:xfrm>
        </p:spPr>
        <p:txBody>
          <a:bodyPr/>
          <a:lstStyle/>
          <a:p>
            <a:r>
              <a:rPr lang="en-US" dirty="0"/>
              <a:t>SNS </a:t>
            </a:r>
            <a:r>
              <a:rPr lang="en-US" dirty="0" err="1"/>
              <a:t>Linac</a:t>
            </a:r>
            <a:r>
              <a:rPr lang="en-US" dirty="0"/>
              <a:t> </a:t>
            </a:r>
            <a:r>
              <a:rPr lang="en-US" spc="-10" dirty="0"/>
              <a:t>Transverse Lattice: </a:t>
            </a:r>
            <a:r>
              <a:rPr lang="en-US" spc="-5" dirty="0"/>
              <a:t>Design vs.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7693" y="3711358"/>
            <a:ext cx="5228138" cy="1485112"/>
          </a:xfrm>
        </p:spPr>
        <p:txBody>
          <a:bodyPr/>
          <a:lstStyle/>
          <a:p>
            <a:pPr marL="241300" marR="5080" indent="-228600">
              <a:lnSpc>
                <a:spcPts val="2500"/>
              </a:lnSpc>
            </a:pPr>
            <a:r>
              <a:rPr lang="en-US" sz="2400" spc="-20" dirty="0">
                <a:latin typeface="Arial Narrow"/>
                <a:cs typeface="Arial Narrow"/>
              </a:rPr>
              <a:t>Warm </a:t>
            </a:r>
            <a:r>
              <a:rPr lang="en-US" sz="2400" dirty="0" err="1">
                <a:latin typeface="Arial Narrow"/>
                <a:cs typeface="Arial Narrow"/>
              </a:rPr>
              <a:t>linac</a:t>
            </a:r>
            <a:r>
              <a:rPr lang="en-US" sz="2400" dirty="0">
                <a:latin typeface="Arial Narrow"/>
                <a:cs typeface="Arial Narrow"/>
              </a:rPr>
              <a:t> CCL quads </a:t>
            </a:r>
            <a:r>
              <a:rPr lang="en-US" sz="2400" spc="-5" dirty="0">
                <a:latin typeface="Arial Narrow"/>
                <a:cs typeface="Arial Narrow"/>
              </a:rPr>
              <a:t>are</a:t>
            </a:r>
            <a:r>
              <a:rPr lang="en-US" sz="2400" spc="-175" dirty="0">
                <a:latin typeface="Arial Narrow"/>
                <a:cs typeface="Arial Narrow"/>
              </a:rPr>
              <a:t> </a:t>
            </a:r>
            <a:r>
              <a:rPr lang="en-US" sz="2400" dirty="0">
                <a:latin typeface="Arial Narrow"/>
                <a:cs typeface="Arial Narrow"/>
              </a:rPr>
              <a:t>equal to</a:t>
            </a:r>
            <a:r>
              <a:rPr lang="en-US" sz="2400" spc="-100" dirty="0">
                <a:latin typeface="Arial Narrow"/>
                <a:cs typeface="Arial Narrow"/>
              </a:rPr>
              <a:t> </a:t>
            </a:r>
            <a:r>
              <a:rPr lang="en-US" sz="2400" dirty="0">
                <a:latin typeface="Arial Narrow"/>
                <a:cs typeface="Arial Narrow"/>
              </a:rPr>
              <a:t>design</a:t>
            </a:r>
          </a:p>
          <a:p>
            <a:pPr marL="241300" marR="106680" indent="-228600">
              <a:lnSpc>
                <a:spcPts val="2600"/>
              </a:lnSpc>
              <a:spcBef>
                <a:spcPts val="1420"/>
              </a:spcBef>
            </a:pPr>
            <a:r>
              <a:rPr lang="en-US" sz="2400" dirty="0">
                <a:latin typeface="Arial Narrow"/>
                <a:cs typeface="Arial Narrow"/>
              </a:rPr>
              <a:t>SCL quads </a:t>
            </a:r>
            <a:r>
              <a:rPr lang="en-US" sz="2400" spc="-5" dirty="0">
                <a:latin typeface="Arial Narrow"/>
                <a:cs typeface="Arial Narrow"/>
              </a:rPr>
              <a:t>run </a:t>
            </a:r>
            <a:r>
              <a:rPr lang="en-US" sz="2400" dirty="0">
                <a:latin typeface="Arial Narrow"/>
                <a:cs typeface="Arial Narrow"/>
              </a:rPr>
              <a:t>much lower</a:t>
            </a:r>
            <a:r>
              <a:rPr lang="en-US" sz="2400" spc="-195" dirty="0">
                <a:latin typeface="Arial Narrow"/>
                <a:cs typeface="Arial Narrow"/>
              </a:rPr>
              <a:t> </a:t>
            </a:r>
            <a:r>
              <a:rPr lang="en-US" sz="2400" dirty="0">
                <a:latin typeface="Arial Narrow"/>
                <a:cs typeface="Arial Narrow"/>
              </a:rPr>
              <a:t>than design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n-US" sz="2400" dirty="0">
                <a:latin typeface="Arial Narrow"/>
                <a:cs typeface="Arial Narrow"/>
              </a:rPr>
              <a:t>HEBT is </a:t>
            </a:r>
            <a:r>
              <a:rPr lang="en-US" sz="2400" spc="-5" dirty="0">
                <a:latin typeface="Arial Narrow"/>
                <a:cs typeface="Arial Narrow"/>
              </a:rPr>
              <a:t>run </a:t>
            </a:r>
            <a:r>
              <a:rPr lang="en-US" sz="2400" dirty="0">
                <a:latin typeface="Arial Narrow"/>
                <a:cs typeface="Arial Narrow"/>
              </a:rPr>
              <a:t>close to</a:t>
            </a:r>
            <a:r>
              <a:rPr lang="en-US" sz="2400" spc="-150" dirty="0">
                <a:latin typeface="Arial Narrow"/>
                <a:cs typeface="Arial Narrow"/>
              </a:rPr>
              <a:t> </a:t>
            </a:r>
            <a:r>
              <a:rPr lang="en-US" sz="2400" dirty="0">
                <a:latin typeface="Arial Narrow"/>
                <a:cs typeface="Arial Narrow"/>
              </a:rPr>
              <a:t>design</a:t>
            </a:r>
          </a:p>
          <a:p>
            <a:endParaRPr lang="en-US" dirty="0"/>
          </a:p>
        </p:txBody>
      </p:sp>
      <p:sp>
        <p:nvSpPr>
          <p:cNvPr id="5" name="object 3"/>
          <p:cNvSpPr/>
          <p:nvPr/>
        </p:nvSpPr>
        <p:spPr>
          <a:xfrm>
            <a:off x="1834373" y="970161"/>
            <a:ext cx="4343397" cy="25602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6253973" y="970162"/>
            <a:ext cx="4267198" cy="2515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1834373" y="3535561"/>
            <a:ext cx="4289624" cy="2920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 txBox="1"/>
          <p:nvPr/>
        </p:nvSpPr>
        <p:spPr>
          <a:xfrm>
            <a:off x="3208512" y="3835281"/>
            <a:ext cx="180086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HEBT quad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fields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9550" y="970161"/>
            <a:ext cx="63350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/>
              <a:t>SCL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86206" y="965006"/>
            <a:ext cx="6463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/>
              <a:t>CCL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8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300" marR="5080" indent="-228600">
              <a:lnSpc>
                <a:spcPts val="2800"/>
              </a:lnSpc>
            </a:pPr>
            <a:r>
              <a:rPr lang="en-US" spc="-5" dirty="0">
                <a:latin typeface="Arial Narrow"/>
                <a:cs typeface="Arial Narrow"/>
              </a:rPr>
              <a:t>There are </a:t>
            </a:r>
            <a:r>
              <a:rPr lang="en-US" dirty="0">
                <a:latin typeface="Arial Narrow"/>
                <a:cs typeface="Arial Narrow"/>
              </a:rPr>
              <a:t>many causes of beam loss. In </a:t>
            </a:r>
            <a:r>
              <a:rPr lang="en-US" spc="-5" dirty="0">
                <a:latin typeface="Arial Narrow"/>
                <a:cs typeface="Arial Narrow"/>
              </a:rPr>
              <a:t>general there are</a:t>
            </a:r>
            <a:r>
              <a:rPr lang="en-US" spc="-175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more </a:t>
            </a:r>
            <a:r>
              <a:rPr lang="en-US" dirty="0">
                <a:latin typeface="Arial Narrow"/>
                <a:cs typeface="Arial Narrow"/>
              </a:rPr>
              <a:t>causes of </a:t>
            </a:r>
            <a:r>
              <a:rPr lang="en-US" spc="5" dirty="0">
                <a:latin typeface="Arial Narrow"/>
                <a:cs typeface="Arial Narrow"/>
              </a:rPr>
              <a:t>H</a:t>
            </a:r>
            <a:r>
              <a:rPr lang="en-US" spc="7" baseline="26143" dirty="0">
                <a:latin typeface="Arial Narrow"/>
                <a:cs typeface="Arial Narrow"/>
              </a:rPr>
              <a:t>− </a:t>
            </a:r>
            <a:r>
              <a:rPr lang="en-US" dirty="0">
                <a:latin typeface="Arial Narrow"/>
                <a:cs typeface="Arial Narrow"/>
              </a:rPr>
              <a:t>beam loss than for </a:t>
            </a:r>
            <a:r>
              <a:rPr lang="en-US" spc="5" dirty="0">
                <a:latin typeface="Arial Narrow"/>
                <a:cs typeface="Arial Narrow"/>
              </a:rPr>
              <a:t>H</a:t>
            </a:r>
            <a:r>
              <a:rPr lang="en-US" spc="7" baseline="26143" dirty="0">
                <a:latin typeface="Arial Narrow"/>
                <a:cs typeface="Arial Narrow"/>
              </a:rPr>
              <a:t>+ </a:t>
            </a:r>
            <a:r>
              <a:rPr lang="en-US" dirty="0">
                <a:latin typeface="Arial Narrow"/>
                <a:cs typeface="Arial Narrow"/>
              </a:rPr>
              <a:t>beam</a:t>
            </a:r>
            <a:r>
              <a:rPr lang="en-US" spc="-11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loss.</a:t>
            </a:r>
          </a:p>
          <a:p>
            <a:pPr marL="241300" marR="5080" indent="-228600">
              <a:lnSpc>
                <a:spcPts val="2800"/>
              </a:lnSpc>
            </a:pPr>
            <a:r>
              <a:rPr lang="en-US" spc="-40" dirty="0">
                <a:latin typeface="Arial Narrow"/>
                <a:cs typeface="Arial Narrow"/>
              </a:rPr>
              <a:t>Two </a:t>
            </a:r>
            <a:r>
              <a:rPr lang="en-US" dirty="0">
                <a:latin typeface="Arial Narrow"/>
                <a:cs typeface="Arial Narrow"/>
              </a:rPr>
              <a:t>basic </a:t>
            </a:r>
            <a:r>
              <a:rPr lang="en-US" spc="-5" dirty="0">
                <a:latin typeface="Arial Narrow"/>
                <a:cs typeface="Arial Narrow"/>
              </a:rPr>
              <a:t>categories: </a:t>
            </a:r>
            <a:r>
              <a:rPr lang="en-US" dirty="0">
                <a:latin typeface="Arial Narrow"/>
                <a:cs typeface="Arial Narrow"/>
              </a:rPr>
              <a:t>continuous vs.</a:t>
            </a:r>
            <a:r>
              <a:rPr lang="en-US" spc="-20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occasional</a:t>
            </a:r>
          </a:p>
          <a:p>
            <a:pPr marL="241300" marR="110489" indent="-228600">
              <a:lnSpc>
                <a:spcPts val="2800"/>
              </a:lnSpc>
              <a:spcBef>
                <a:spcPts val="1440"/>
              </a:spcBef>
            </a:pPr>
            <a:r>
              <a:rPr lang="en-US" dirty="0">
                <a:latin typeface="Arial Narrow"/>
                <a:cs typeface="Arial Narrow"/>
              </a:rPr>
              <a:t>Methods of mitigation </a:t>
            </a:r>
            <a:r>
              <a:rPr lang="en-US" spc="-5" dirty="0">
                <a:latin typeface="Arial Narrow"/>
                <a:cs typeface="Arial Narrow"/>
              </a:rPr>
              <a:t>vary from </a:t>
            </a:r>
            <a:r>
              <a:rPr lang="en-US" dirty="0">
                <a:latin typeface="Arial Narrow"/>
                <a:cs typeface="Arial Narrow"/>
              </a:rPr>
              <a:t>magnet and RF adjustments</a:t>
            </a:r>
            <a:r>
              <a:rPr lang="en-US" spc="-254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to  adding vacuum pumps to adding beam line components like </a:t>
            </a:r>
            <a:r>
              <a:rPr lang="en-US" spc="-5" dirty="0">
                <a:latin typeface="Arial Narrow"/>
                <a:cs typeface="Arial Narrow"/>
              </a:rPr>
              <a:t>collimators </a:t>
            </a:r>
            <a:r>
              <a:rPr lang="en-US" dirty="0">
                <a:latin typeface="Arial Narrow"/>
                <a:cs typeface="Arial Narrow"/>
              </a:rPr>
              <a:t>and</a:t>
            </a:r>
            <a:r>
              <a:rPr lang="en-US" spc="-4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chicanes</a:t>
            </a:r>
          </a:p>
        </p:txBody>
      </p:sp>
    </p:spTree>
    <p:extLst>
      <p:ext uri="{BB962C8B-B14F-4D97-AF65-F5344CB8AC3E}">
        <p14:creationId xmlns:p14="http://schemas.microsoft.com/office/powerpoint/2010/main" val="126393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Accelerator Complex</a:t>
            </a:r>
          </a:p>
        </p:txBody>
      </p:sp>
      <p:sp>
        <p:nvSpPr>
          <p:cNvPr id="4" name="object 2"/>
          <p:cNvSpPr/>
          <p:nvPr/>
        </p:nvSpPr>
        <p:spPr>
          <a:xfrm>
            <a:off x="5920557" y="923571"/>
            <a:ext cx="4379911" cy="4411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1691457" y="3554058"/>
            <a:ext cx="4768850" cy="1905"/>
          </a:xfrm>
          <a:custGeom>
            <a:avLst/>
            <a:gdLst/>
            <a:ahLst/>
            <a:cxnLst/>
            <a:rect l="l" t="t" r="r" b="b"/>
            <a:pathLst>
              <a:path w="4768850" h="1904">
                <a:moveTo>
                  <a:pt x="0" y="0"/>
                </a:moveTo>
                <a:lnTo>
                  <a:pt x="4768848" y="1587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3447713" y="1491261"/>
            <a:ext cx="956944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020">
              <a:lnSpc>
                <a:spcPts val="2800"/>
              </a:lnSpc>
            </a:pPr>
            <a:r>
              <a:rPr sz="2400" b="1" dirty="0">
                <a:solidFill>
                  <a:srgbClr val="4F81BD"/>
                </a:solidFill>
                <a:latin typeface="Arial"/>
                <a:cs typeface="Arial"/>
              </a:rPr>
              <a:t>1 GeV  LINAC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2507432" y="3412771"/>
            <a:ext cx="3221036" cy="255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2507432" y="3412772"/>
            <a:ext cx="3221355" cy="255904"/>
          </a:xfrm>
          <a:custGeom>
            <a:avLst/>
            <a:gdLst/>
            <a:ahLst/>
            <a:cxnLst/>
            <a:rect l="l" t="t" r="r" b="b"/>
            <a:pathLst>
              <a:path w="3221354" h="255904">
                <a:moveTo>
                  <a:pt x="0" y="0"/>
                </a:moveTo>
                <a:lnTo>
                  <a:pt x="3221036" y="0"/>
                </a:lnTo>
                <a:lnTo>
                  <a:pt x="3221036" y="255587"/>
                </a:lnTo>
                <a:lnTo>
                  <a:pt x="0" y="255587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 txBox="1"/>
          <p:nvPr/>
        </p:nvSpPr>
        <p:spPr>
          <a:xfrm>
            <a:off x="1306945" y="1504278"/>
            <a:ext cx="1765300" cy="149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006C3A"/>
                </a:solidFill>
                <a:latin typeface="Arial"/>
                <a:cs typeface="Arial"/>
              </a:rPr>
              <a:t>Front-End:</a:t>
            </a:r>
            <a:endParaRPr sz="24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204"/>
              </a:spcBef>
            </a:pPr>
            <a:r>
              <a:rPr sz="1600" b="1" dirty="0">
                <a:solidFill>
                  <a:srgbClr val="006C3A"/>
                </a:solidFill>
                <a:latin typeface="Arial"/>
                <a:cs typeface="Arial"/>
              </a:rPr>
              <a:t>Produce</a:t>
            </a:r>
            <a:r>
              <a:rPr sz="1600" b="1" spc="-50" dirty="0">
                <a:solidFill>
                  <a:srgbClr val="006C3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C3A"/>
                </a:solidFill>
                <a:latin typeface="Arial"/>
                <a:cs typeface="Arial"/>
              </a:rPr>
              <a:t>a</a:t>
            </a:r>
            <a:r>
              <a:rPr sz="1600" b="1" spc="-50" dirty="0">
                <a:solidFill>
                  <a:srgbClr val="006C3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C3A"/>
                </a:solidFill>
                <a:latin typeface="Arial"/>
                <a:cs typeface="Arial"/>
              </a:rPr>
              <a:t>1-msec  long,</a:t>
            </a:r>
            <a:r>
              <a:rPr sz="1600" b="1" spc="-105" dirty="0">
                <a:solidFill>
                  <a:srgbClr val="006C3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C3A"/>
                </a:solidFill>
                <a:latin typeface="Arial"/>
                <a:cs typeface="Arial"/>
              </a:rPr>
              <a:t>chopped,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600" b="1" dirty="0">
                <a:solidFill>
                  <a:srgbClr val="006C3A"/>
                </a:solidFill>
                <a:latin typeface="Arial"/>
                <a:cs typeface="Arial"/>
              </a:rPr>
              <a:t>H</a:t>
            </a:r>
            <a:r>
              <a:rPr sz="1575" b="1" baseline="26455" dirty="0">
                <a:solidFill>
                  <a:srgbClr val="007D4A"/>
                </a:solidFill>
                <a:latin typeface="Arial"/>
                <a:cs typeface="Arial"/>
              </a:rPr>
              <a:t>-</a:t>
            </a:r>
            <a:r>
              <a:rPr sz="1575" b="1" spc="-142" baseline="26455" dirty="0">
                <a:solidFill>
                  <a:srgbClr val="007D4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C3A"/>
                </a:solidFill>
                <a:latin typeface="Arial"/>
                <a:cs typeface="Arial"/>
              </a:rPr>
              <a:t>beam</a:t>
            </a:r>
            <a:endParaRPr sz="1600" dirty="0">
              <a:latin typeface="Arial"/>
              <a:cs typeface="Arial"/>
            </a:endParaRPr>
          </a:p>
          <a:p>
            <a:pPr marL="817880">
              <a:lnSpc>
                <a:spcPct val="100000"/>
              </a:lnSpc>
              <a:spcBef>
                <a:spcPts val="1305"/>
              </a:spcBef>
            </a:pPr>
            <a:r>
              <a:rPr sz="1200" dirty="0">
                <a:latin typeface="Arial"/>
                <a:cs typeface="Arial"/>
              </a:rPr>
              <a:t>2.5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MeV</a:t>
            </a:r>
          </a:p>
        </p:txBody>
      </p:sp>
      <p:sp>
        <p:nvSpPr>
          <p:cNvPr id="12" name="object 11"/>
          <p:cNvSpPr/>
          <p:nvPr/>
        </p:nvSpPr>
        <p:spPr>
          <a:xfrm>
            <a:off x="2451869" y="2982558"/>
            <a:ext cx="0" cy="319405"/>
          </a:xfrm>
          <a:custGeom>
            <a:avLst/>
            <a:gdLst/>
            <a:ahLst/>
            <a:cxnLst/>
            <a:rect l="l" t="t" r="r" b="b"/>
            <a:pathLst>
              <a:path h="319404">
                <a:moveTo>
                  <a:pt x="0" y="319087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/>
          <p:cNvSpPr/>
          <p:nvPr/>
        </p:nvSpPr>
        <p:spPr>
          <a:xfrm>
            <a:off x="2426470" y="3263546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0" y="0"/>
                </a:lnTo>
                <a:lnTo>
                  <a:pt x="25400" y="76200"/>
                </a:lnTo>
                <a:lnTo>
                  <a:pt x="5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/>
          <p:nvPr/>
        </p:nvSpPr>
        <p:spPr>
          <a:xfrm>
            <a:off x="5728467" y="2906358"/>
            <a:ext cx="0" cy="319405"/>
          </a:xfrm>
          <a:custGeom>
            <a:avLst/>
            <a:gdLst/>
            <a:ahLst/>
            <a:cxnLst/>
            <a:rect l="l" t="t" r="r" b="b"/>
            <a:pathLst>
              <a:path h="319405">
                <a:moveTo>
                  <a:pt x="1" y="319087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/>
          <p:nvPr/>
        </p:nvSpPr>
        <p:spPr>
          <a:xfrm>
            <a:off x="5703068" y="3187346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0" y="0"/>
                </a:lnTo>
                <a:lnTo>
                  <a:pt x="25400" y="76200"/>
                </a:lnTo>
                <a:lnTo>
                  <a:pt x="5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/>
          <p:nvPr/>
        </p:nvSpPr>
        <p:spPr>
          <a:xfrm>
            <a:off x="1356494" y="3408008"/>
            <a:ext cx="1106487" cy="260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/>
          <p:cNvSpPr/>
          <p:nvPr/>
        </p:nvSpPr>
        <p:spPr>
          <a:xfrm>
            <a:off x="1356494" y="3408008"/>
            <a:ext cx="1106805" cy="260350"/>
          </a:xfrm>
          <a:custGeom>
            <a:avLst/>
            <a:gdLst/>
            <a:ahLst/>
            <a:cxnLst/>
            <a:rect l="l" t="t" r="r" b="b"/>
            <a:pathLst>
              <a:path w="1106805" h="260350">
                <a:moveTo>
                  <a:pt x="0" y="0"/>
                </a:moveTo>
                <a:lnTo>
                  <a:pt x="1106487" y="0"/>
                </a:lnTo>
                <a:lnTo>
                  <a:pt x="1106487" y="260349"/>
                </a:lnTo>
                <a:lnTo>
                  <a:pt x="0" y="26034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/>
          <p:cNvSpPr/>
          <p:nvPr/>
        </p:nvSpPr>
        <p:spPr>
          <a:xfrm>
            <a:off x="3567161" y="3335848"/>
            <a:ext cx="1080654" cy="4405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8"/>
          <p:cNvSpPr/>
          <p:nvPr/>
        </p:nvSpPr>
        <p:spPr>
          <a:xfrm>
            <a:off x="3633662" y="3356630"/>
            <a:ext cx="789709" cy="407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/>
          <p:cNvSpPr txBox="1"/>
          <p:nvPr/>
        </p:nvSpPr>
        <p:spPr>
          <a:xfrm>
            <a:off x="3672656" y="3408008"/>
            <a:ext cx="685165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4F4F4"/>
                </a:solidFill>
                <a:latin typeface="Arial"/>
                <a:cs typeface="Arial"/>
              </a:rPr>
              <a:t>LINAC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0"/>
          <p:cNvSpPr/>
          <p:nvPr/>
        </p:nvSpPr>
        <p:spPr>
          <a:xfrm>
            <a:off x="1281160" y="3335848"/>
            <a:ext cx="1388225" cy="4405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/>
          <p:cNvSpPr/>
          <p:nvPr/>
        </p:nvSpPr>
        <p:spPr>
          <a:xfrm>
            <a:off x="1347662" y="3356630"/>
            <a:ext cx="1167938" cy="4073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 txBox="1"/>
          <p:nvPr/>
        </p:nvSpPr>
        <p:spPr>
          <a:xfrm>
            <a:off x="1386656" y="3408008"/>
            <a:ext cx="105664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4F4F4"/>
                </a:solidFill>
                <a:latin typeface="Arial"/>
                <a:cs typeface="Arial"/>
              </a:rPr>
              <a:t>Front-End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4" name="object 23"/>
          <p:cNvSpPr/>
          <p:nvPr/>
        </p:nvSpPr>
        <p:spPr>
          <a:xfrm>
            <a:off x="6633343" y="3385783"/>
            <a:ext cx="184150" cy="317500"/>
          </a:xfrm>
          <a:custGeom>
            <a:avLst/>
            <a:gdLst/>
            <a:ahLst/>
            <a:cxnLst/>
            <a:rect l="l" t="t" r="r" b="b"/>
            <a:pathLst>
              <a:path w="184150" h="317500">
                <a:moveTo>
                  <a:pt x="0" y="158749"/>
                </a:moveTo>
                <a:lnTo>
                  <a:pt x="7235" y="96957"/>
                </a:lnTo>
                <a:lnTo>
                  <a:pt x="26968" y="46496"/>
                </a:lnTo>
                <a:lnTo>
                  <a:pt x="56235" y="12475"/>
                </a:lnTo>
                <a:lnTo>
                  <a:pt x="92074" y="0"/>
                </a:lnTo>
                <a:lnTo>
                  <a:pt x="127914" y="12475"/>
                </a:lnTo>
                <a:lnTo>
                  <a:pt x="157181" y="46496"/>
                </a:lnTo>
                <a:lnTo>
                  <a:pt x="176914" y="96957"/>
                </a:lnTo>
                <a:lnTo>
                  <a:pt x="184150" y="158749"/>
                </a:lnTo>
                <a:lnTo>
                  <a:pt x="176914" y="220542"/>
                </a:lnTo>
                <a:lnTo>
                  <a:pt x="157181" y="271003"/>
                </a:lnTo>
                <a:lnTo>
                  <a:pt x="127914" y="305024"/>
                </a:lnTo>
                <a:lnTo>
                  <a:pt x="92074" y="317499"/>
                </a:lnTo>
                <a:lnTo>
                  <a:pt x="56235" y="305024"/>
                </a:lnTo>
                <a:lnTo>
                  <a:pt x="26968" y="271003"/>
                </a:lnTo>
                <a:lnTo>
                  <a:pt x="7235" y="220542"/>
                </a:lnTo>
                <a:lnTo>
                  <a:pt x="0" y="158749"/>
                </a:lnTo>
                <a:close/>
              </a:path>
            </a:pathLst>
          </a:custGeom>
          <a:ln w="28574">
            <a:solidFill>
              <a:srgbClr val="94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/>
          <p:cNvSpPr/>
          <p:nvPr/>
        </p:nvSpPr>
        <p:spPr>
          <a:xfrm>
            <a:off x="2062557" y="5106459"/>
            <a:ext cx="357447" cy="7356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5"/>
          <p:cNvSpPr/>
          <p:nvPr/>
        </p:nvSpPr>
        <p:spPr>
          <a:xfrm>
            <a:off x="2118495" y="5160609"/>
            <a:ext cx="228600" cy="609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6"/>
          <p:cNvSpPr/>
          <p:nvPr/>
        </p:nvSpPr>
        <p:spPr>
          <a:xfrm>
            <a:off x="2118495" y="5160609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600" y="0"/>
                </a:lnTo>
                <a:lnTo>
                  <a:pt x="228600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7"/>
          <p:cNvSpPr/>
          <p:nvPr/>
        </p:nvSpPr>
        <p:spPr>
          <a:xfrm>
            <a:off x="2444942" y="5106459"/>
            <a:ext cx="353290" cy="73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8"/>
          <p:cNvSpPr/>
          <p:nvPr/>
        </p:nvSpPr>
        <p:spPr>
          <a:xfrm>
            <a:off x="2499495" y="5160609"/>
            <a:ext cx="228600" cy="609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9"/>
          <p:cNvSpPr/>
          <p:nvPr/>
        </p:nvSpPr>
        <p:spPr>
          <a:xfrm>
            <a:off x="2499495" y="5160609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599" y="0"/>
                </a:lnTo>
                <a:lnTo>
                  <a:pt x="228599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0"/>
          <p:cNvSpPr/>
          <p:nvPr/>
        </p:nvSpPr>
        <p:spPr>
          <a:xfrm>
            <a:off x="2827327" y="5106459"/>
            <a:ext cx="353290" cy="7356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1"/>
          <p:cNvSpPr/>
          <p:nvPr/>
        </p:nvSpPr>
        <p:spPr>
          <a:xfrm>
            <a:off x="2880495" y="5160609"/>
            <a:ext cx="228600" cy="609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2"/>
          <p:cNvSpPr/>
          <p:nvPr/>
        </p:nvSpPr>
        <p:spPr>
          <a:xfrm>
            <a:off x="2880495" y="5160609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599" y="0"/>
                </a:lnTo>
                <a:lnTo>
                  <a:pt x="228599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3"/>
          <p:cNvSpPr/>
          <p:nvPr/>
        </p:nvSpPr>
        <p:spPr>
          <a:xfrm>
            <a:off x="3205556" y="5106459"/>
            <a:ext cx="357447" cy="7356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4"/>
          <p:cNvSpPr/>
          <p:nvPr/>
        </p:nvSpPr>
        <p:spPr>
          <a:xfrm>
            <a:off x="3261495" y="5160609"/>
            <a:ext cx="228600" cy="609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5"/>
          <p:cNvSpPr/>
          <p:nvPr/>
        </p:nvSpPr>
        <p:spPr>
          <a:xfrm>
            <a:off x="3261495" y="5160609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599" y="0"/>
                </a:lnTo>
                <a:lnTo>
                  <a:pt x="228599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6"/>
          <p:cNvSpPr/>
          <p:nvPr/>
        </p:nvSpPr>
        <p:spPr>
          <a:xfrm>
            <a:off x="3587942" y="5106459"/>
            <a:ext cx="353290" cy="73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7"/>
          <p:cNvSpPr/>
          <p:nvPr/>
        </p:nvSpPr>
        <p:spPr>
          <a:xfrm>
            <a:off x="3642495" y="5160609"/>
            <a:ext cx="228600" cy="609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8"/>
          <p:cNvSpPr/>
          <p:nvPr/>
        </p:nvSpPr>
        <p:spPr>
          <a:xfrm>
            <a:off x="3642495" y="5160609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599" y="0"/>
                </a:lnTo>
                <a:lnTo>
                  <a:pt x="228599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9"/>
          <p:cNvSpPr/>
          <p:nvPr/>
        </p:nvSpPr>
        <p:spPr>
          <a:xfrm>
            <a:off x="3947295" y="5617809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399" y="0"/>
                </a:moveTo>
                <a:lnTo>
                  <a:pt x="0" y="3047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0"/>
          <p:cNvSpPr/>
          <p:nvPr/>
        </p:nvSpPr>
        <p:spPr>
          <a:xfrm>
            <a:off x="4031432" y="5617809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399" y="0"/>
                </a:moveTo>
                <a:lnTo>
                  <a:pt x="0" y="3047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1"/>
          <p:cNvSpPr/>
          <p:nvPr/>
        </p:nvSpPr>
        <p:spPr>
          <a:xfrm>
            <a:off x="5034356" y="5106459"/>
            <a:ext cx="357447" cy="7356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2"/>
          <p:cNvSpPr/>
          <p:nvPr/>
        </p:nvSpPr>
        <p:spPr>
          <a:xfrm>
            <a:off x="5090293" y="5160609"/>
            <a:ext cx="228600" cy="609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3"/>
          <p:cNvSpPr/>
          <p:nvPr/>
        </p:nvSpPr>
        <p:spPr>
          <a:xfrm>
            <a:off x="5090293" y="5160609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599" y="0"/>
                </a:lnTo>
                <a:lnTo>
                  <a:pt x="228599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4"/>
          <p:cNvSpPr/>
          <p:nvPr/>
        </p:nvSpPr>
        <p:spPr>
          <a:xfrm>
            <a:off x="4656127" y="5106459"/>
            <a:ext cx="353290" cy="7356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5"/>
          <p:cNvSpPr/>
          <p:nvPr/>
        </p:nvSpPr>
        <p:spPr>
          <a:xfrm>
            <a:off x="4709295" y="5160609"/>
            <a:ext cx="228600" cy="609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6"/>
          <p:cNvSpPr/>
          <p:nvPr/>
        </p:nvSpPr>
        <p:spPr>
          <a:xfrm>
            <a:off x="4709295" y="5160609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599" y="0"/>
                </a:lnTo>
                <a:lnTo>
                  <a:pt x="228599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7"/>
          <p:cNvSpPr/>
          <p:nvPr/>
        </p:nvSpPr>
        <p:spPr>
          <a:xfrm>
            <a:off x="4273742" y="5106459"/>
            <a:ext cx="353290" cy="73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8"/>
          <p:cNvSpPr/>
          <p:nvPr/>
        </p:nvSpPr>
        <p:spPr>
          <a:xfrm>
            <a:off x="4328295" y="5160609"/>
            <a:ext cx="228600" cy="609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9"/>
          <p:cNvSpPr/>
          <p:nvPr/>
        </p:nvSpPr>
        <p:spPr>
          <a:xfrm>
            <a:off x="4328295" y="5160609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600" y="0"/>
                </a:lnTo>
                <a:lnTo>
                  <a:pt x="228600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0"/>
          <p:cNvSpPr/>
          <p:nvPr/>
        </p:nvSpPr>
        <p:spPr>
          <a:xfrm>
            <a:off x="5799127" y="5106459"/>
            <a:ext cx="353290" cy="7356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1"/>
          <p:cNvSpPr/>
          <p:nvPr/>
        </p:nvSpPr>
        <p:spPr>
          <a:xfrm>
            <a:off x="5852293" y="5160609"/>
            <a:ext cx="228600" cy="609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2"/>
          <p:cNvSpPr/>
          <p:nvPr/>
        </p:nvSpPr>
        <p:spPr>
          <a:xfrm>
            <a:off x="5852293" y="5160609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599" y="0"/>
                </a:lnTo>
                <a:lnTo>
                  <a:pt x="228599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3"/>
          <p:cNvSpPr/>
          <p:nvPr/>
        </p:nvSpPr>
        <p:spPr>
          <a:xfrm>
            <a:off x="5416742" y="5106459"/>
            <a:ext cx="353290" cy="73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4"/>
          <p:cNvSpPr/>
          <p:nvPr/>
        </p:nvSpPr>
        <p:spPr>
          <a:xfrm>
            <a:off x="5471293" y="5160609"/>
            <a:ext cx="228600" cy="609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5"/>
          <p:cNvSpPr/>
          <p:nvPr/>
        </p:nvSpPr>
        <p:spPr>
          <a:xfrm>
            <a:off x="5471293" y="5160609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599" y="0"/>
                </a:lnTo>
                <a:lnTo>
                  <a:pt x="228599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6"/>
          <p:cNvSpPr/>
          <p:nvPr/>
        </p:nvSpPr>
        <p:spPr>
          <a:xfrm>
            <a:off x="2499495" y="4779609"/>
            <a:ext cx="1905" cy="381000"/>
          </a:xfrm>
          <a:custGeom>
            <a:avLst/>
            <a:gdLst/>
            <a:ahLst/>
            <a:cxnLst/>
            <a:rect l="l" t="t" r="r" b="b"/>
            <a:pathLst>
              <a:path w="1905" h="381000">
                <a:moveTo>
                  <a:pt x="0" y="380999"/>
                </a:moveTo>
                <a:lnTo>
                  <a:pt x="15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7"/>
          <p:cNvSpPr/>
          <p:nvPr/>
        </p:nvSpPr>
        <p:spPr>
          <a:xfrm>
            <a:off x="2880495" y="4779609"/>
            <a:ext cx="1905" cy="381000"/>
          </a:xfrm>
          <a:custGeom>
            <a:avLst/>
            <a:gdLst/>
            <a:ahLst/>
            <a:cxnLst/>
            <a:rect l="l" t="t" r="r" b="b"/>
            <a:pathLst>
              <a:path w="1905" h="381000">
                <a:moveTo>
                  <a:pt x="0" y="380999"/>
                </a:moveTo>
                <a:lnTo>
                  <a:pt x="15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8"/>
          <p:cNvSpPr/>
          <p:nvPr/>
        </p:nvSpPr>
        <p:spPr>
          <a:xfrm>
            <a:off x="2388370" y="4906609"/>
            <a:ext cx="127000" cy="50800"/>
          </a:xfrm>
          <a:custGeom>
            <a:avLst/>
            <a:gdLst/>
            <a:ahLst/>
            <a:cxnLst/>
            <a:rect l="l" t="t" r="r" b="b"/>
            <a:pathLst>
              <a:path w="127000" h="50800">
                <a:moveTo>
                  <a:pt x="0" y="0"/>
                </a:moveTo>
                <a:lnTo>
                  <a:pt x="0" y="50800"/>
                </a:lnTo>
                <a:lnTo>
                  <a:pt x="1270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9"/>
          <p:cNvSpPr/>
          <p:nvPr/>
        </p:nvSpPr>
        <p:spPr>
          <a:xfrm>
            <a:off x="2134370" y="5776559"/>
            <a:ext cx="1905" cy="338455"/>
          </a:xfrm>
          <a:custGeom>
            <a:avLst/>
            <a:gdLst/>
            <a:ahLst/>
            <a:cxnLst/>
            <a:rect l="l" t="t" r="r" b="b"/>
            <a:pathLst>
              <a:path w="1905" h="338454">
                <a:moveTo>
                  <a:pt x="0" y="0"/>
                </a:moveTo>
                <a:lnTo>
                  <a:pt x="1587" y="338137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0"/>
          <p:cNvSpPr/>
          <p:nvPr/>
        </p:nvSpPr>
        <p:spPr>
          <a:xfrm>
            <a:off x="6096768" y="5768620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1" y="338137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1"/>
          <p:cNvSpPr/>
          <p:nvPr/>
        </p:nvSpPr>
        <p:spPr>
          <a:xfrm>
            <a:off x="2118495" y="5990734"/>
            <a:ext cx="127635" cy="50800"/>
          </a:xfrm>
          <a:custGeom>
            <a:avLst/>
            <a:gdLst/>
            <a:ahLst/>
            <a:cxnLst/>
            <a:rect l="l" t="t" r="r" b="b"/>
            <a:pathLst>
              <a:path w="127634" h="50800">
                <a:moveTo>
                  <a:pt x="126972" y="0"/>
                </a:moveTo>
                <a:lnTo>
                  <a:pt x="0" y="25537"/>
                </a:lnTo>
                <a:lnTo>
                  <a:pt x="127026" y="50800"/>
                </a:lnTo>
                <a:lnTo>
                  <a:pt x="126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2"/>
          <p:cNvSpPr txBox="1"/>
          <p:nvPr/>
        </p:nvSpPr>
        <p:spPr>
          <a:xfrm>
            <a:off x="1562800" y="4808701"/>
            <a:ext cx="272062" cy="702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1400" dirty="0">
                <a:latin typeface="Arial"/>
                <a:cs typeface="Arial"/>
              </a:rPr>
              <a:t>Curren</a:t>
            </a:r>
            <a:r>
              <a:rPr sz="1400" spc="-5" dirty="0">
                <a:latin typeface="Arial"/>
                <a:cs typeface="Arial"/>
              </a:rPr>
              <a:t>t</a:t>
            </a:r>
            <a:endParaRPr sz="2400" dirty="0">
              <a:latin typeface="Helvetica"/>
              <a:cs typeface="Helvetica"/>
            </a:endParaRPr>
          </a:p>
        </p:txBody>
      </p:sp>
      <p:sp>
        <p:nvSpPr>
          <p:cNvPr id="64" name="object 63"/>
          <p:cNvSpPr txBox="1"/>
          <p:nvPr/>
        </p:nvSpPr>
        <p:spPr>
          <a:xfrm>
            <a:off x="5103631" y="4636416"/>
            <a:ext cx="83629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mini-pulse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5" name="object 64"/>
          <p:cNvSpPr/>
          <p:nvPr/>
        </p:nvSpPr>
        <p:spPr>
          <a:xfrm>
            <a:off x="4785495" y="4855809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0" y="457199"/>
                </a:moveTo>
                <a:lnTo>
                  <a:pt x="304799" y="0"/>
                </a:lnTo>
              </a:path>
            </a:pathLst>
          </a:custGeom>
          <a:ln w="9524">
            <a:solidFill>
              <a:srgbClr val="275D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5"/>
          <p:cNvSpPr txBox="1"/>
          <p:nvPr/>
        </p:nvSpPr>
        <p:spPr>
          <a:xfrm>
            <a:off x="3472437" y="4223031"/>
            <a:ext cx="1320165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340" marR="5080" indent="-168275">
              <a:lnSpc>
                <a:spcPts val="1600"/>
              </a:lnSpc>
            </a:pPr>
            <a:r>
              <a:rPr sz="1400" dirty="0">
                <a:latin typeface="Arial"/>
                <a:cs typeface="Arial"/>
              </a:rPr>
              <a:t>Chopper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system  makes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gaps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6"/>
          <p:cNvSpPr/>
          <p:nvPr/>
        </p:nvSpPr>
        <p:spPr>
          <a:xfrm>
            <a:off x="3200058" y="4619271"/>
            <a:ext cx="366395" cy="513080"/>
          </a:xfrm>
          <a:custGeom>
            <a:avLst/>
            <a:gdLst/>
            <a:ahLst/>
            <a:cxnLst/>
            <a:rect l="l" t="t" r="r" b="b"/>
            <a:pathLst>
              <a:path w="366394" h="513079">
                <a:moveTo>
                  <a:pt x="366236" y="0"/>
                </a:moveTo>
                <a:lnTo>
                  <a:pt x="0" y="51273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7"/>
          <p:cNvSpPr/>
          <p:nvPr/>
        </p:nvSpPr>
        <p:spPr>
          <a:xfrm>
            <a:off x="3185295" y="5068519"/>
            <a:ext cx="75565" cy="84455"/>
          </a:xfrm>
          <a:custGeom>
            <a:avLst/>
            <a:gdLst/>
            <a:ahLst/>
            <a:cxnLst/>
            <a:rect l="l" t="t" r="r" b="b"/>
            <a:pathLst>
              <a:path w="75564" h="84454">
                <a:moveTo>
                  <a:pt x="13286" y="0"/>
                </a:moveTo>
                <a:lnTo>
                  <a:pt x="0" y="84152"/>
                </a:lnTo>
                <a:lnTo>
                  <a:pt x="75293" y="44291"/>
                </a:lnTo>
                <a:lnTo>
                  <a:pt x="13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8"/>
          <p:cNvSpPr/>
          <p:nvPr/>
        </p:nvSpPr>
        <p:spPr>
          <a:xfrm>
            <a:off x="3574327" y="4703409"/>
            <a:ext cx="144780" cy="433705"/>
          </a:xfrm>
          <a:custGeom>
            <a:avLst/>
            <a:gdLst/>
            <a:ahLst/>
            <a:cxnLst/>
            <a:rect l="l" t="t" r="r" b="b"/>
            <a:pathLst>
              <a:path w="144780" h="433704">
                <a:moveTo>
                  <a:pt x="144367" y="0"/>
                </a:moveTo>
                <a:lnTo>
                  <a:pt x="0" y="433103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69"/>
          <p:cNvSpPr/>
          <p:nvPr/>
        </p:nvSpPr>
        <p:spPr>
          <a:xfrm>
            <a:off x="3554246" y="5076271"/>
            <a:ext cx="72390" cy="84455"/>
          </a:xfrm>
          <a:custGeom>
            <a:avLst/>
            <a:gdLst/>
            <a:ahLst/>
            <a:cxnLst/>
            <a:rect l="l" t="t" r="r" b="b"/>
            <a:pathLst>
              <a:path w="72389" h="84454">
                <a:moveTo>
                  <a:pt x="0" y="0"/>
                </a:moveTo>
                <a:lnTo>
                  <a:pt x="12048" y="84338"/>
                </a:lnTo>
                <a:lnTo>
                  <a:pt x="72289" y="240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0"/>
          <p:cNvSpPr/>
          <p:nvPr/>
        </p:nvSpPr>
        <p:spPr>
          <a:xfrm>
            <a:off x="4404495" y="4703409"/>
            <a:ext cx="210185" cy="419734"/>
          </a:xfrm>
          <a:custGeom>
            <a:avLst/>
            <a:gdLst/>
            <a:ahLst/>
            <a:cxnLst/>
            <a:rect l="l" t="t" r="r" b="b"/>
            <a:pathLst>
              <a:path w="210185" h="419735">
                <a:moveTo>
                  <a:pt x="0" y="0"/>
                </a:moveTo>
                <a:lnTo>
                  <a:pt x="209667" y="41933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1"/>
          <p:cNvSpPr/>
          <p:nvPr/>
        </p:nvSpPr>
        <p:spPr>
          <a:xfrm>
            <a:off x="4542220" y="5029978"/>
            <a:ext cx="91440" cy="130810"/>
          </a:xfrm>
          <a:custGeom>
            <a:avLst/>
            <a:gdLst/>
            <a:ahLst/>
            <a:cxnLst/>
            <a:rect l="l" t="t" r="r" b="b"/>
            <a:pathLst>
              <a:path w="91439" h="130810">
                <a:moveTo>
                  <a:pt x="0" y="34077"/>
                </a:moveTo>
                <a:lnTo>
                  <a:pt x="90874" y="130630"/>
                </a:lnTo>
                <a:lnTo>
                  <a:pt x="79021" y="62475"/>
                </a:lnTo>
                <a:lnTo>
                  <a:pt x="56796" y="62475"/>
                </a:lnTo>
                <a:lnTo>
                  <a:pt x="0" y="34077"/>
                </a:lnTo>
                <a:close/>
              </a:path>
              <a:path w="91439" h="130810">
                <a:moveTo>
                  <a:pt x="68155" y="0"/>
                </a:moveTo>
                <a:lnTo>
                  <a:pt x="56796" y="62475"/>
                </a:lnTo>
                <a:lnTo>
                  <a:pt x="79021" y="62475"/>
                </a:lnTo>
                <a:lnTo>
                  <a:pt x="68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2"/>
          <p:cNvSpPr/>
          <p:nvPr/>
        </p:nvSpPr>
        <p:spPr>
          <a:xfrm>
            <a:off x="1889894" y="4551009"/>
            <a:ext cx="1905" cy="1219200"/>
          </a:xfrm>
          <a:custGeom>
            <a:avLst/>
            <a:gdLst/>
            <a:ahLst/>
            <a:cxnLst/>
            <a:rect l="l" t="t" r="r" b="b"/>
            <a:pathLst>
              <a:path w="1905" h="1219200">
                <a:moveTo>
                  <a:pt x="0" y="0"/>
                </a:moveTo>
                <a:lnTo>
                  <a:pt x="1587" y="12191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3"/>
          <p:cNvSpPr/>
          <p:nvPr/>
        </p:nvSpPr>
        <p:spPr>
          <a:xfrm>
            <a:off x="1889894" y="5770209"/>
            <a:ext cx="4495800" cy="1905"/>
          </a:xfrm>
          <a:custGeom>
            <a:avLst/>
            <a:gdLst/>
            <a:ahLst/>
            <a:cxnLst/>
            <a:rect l="l" t="t" r="r" b="b"/>
            <a:pathLst>
              <a:path w="4495800" h="1904">
                <a:moveTo>
                  <a:pt x="0" y="0"/>
                </a:moveTo>
                <a:lnTo>
                  <a:pt x="4495798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4"/>
          <p:cNvSpPr/>
          <p:nvPr/>
        </p:nvSpPr>
        <p:spPr>
          <a:xfrm>
            <a:off x="5499870" y="3515958"/>
            <a:ext cx="1314448" cy="17891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5"/>
          <p:cNvSpPr/>
          <p:nvPr/>
        </p:nvSpPr>
        <p:spPr>
          <a:xfrm>
            <a:off x="8114480" y="2239608"/>
            <a:ext cx="184150" cy="317500"/>
          </a:xfrm>
          <a:custGeom>
            <a:avLst/>
            <a:gdLst/>
            <a:ahLst/>
            <a:cxnLst/>
            <a:rect l="l" t="t" r="r" b="b"/>
            <a:pathLst>
              <a:path w="184150" h="317500">
                <a:moveTo>
                  <a:pt x="0" y="158750"/>
                </a:moveTo>
                <a:lnTo>
                  <a:pt x="7235" y="96957"/>
                </a:lnTo>
                <a:lnTo>
                  <a:pt x="26968" y="46496"/>
                </a:lnTo>
                <a:lnTo>
                  <a:pt x="56235" y="12475"/>
                </a:lnTo>
                <a:lnTo>
                  <a:pt x="92074" y="0"/>
                </a:lnTo>
                <a:lnTo>
                  <a:pt x="127914" y="12475"/>
                </a:lnTo>
                <a:lnTo>
                  <a:pt x="157181" y="46496"/>
                </a:lnTo>
                <a:lnTo>
                  <a:pt x="176914" y="96957"/>
                </a:lnTo>
                <a:lnTo>
                  <a:pt x="184149" y="158750"/>
                </a:lnTo>
                <a:lnTo>
                  <a:pt x="176914" y="220542"/>
                </a:lnTo>
                <a:lnTo>
                  <a:pt x="157181" y="271003"/>
                </a:lnTo>
                <a:lnTo>
                  <a:pt x="127914" y="305024"/>
                </a:lnTo>
                <a:lnTo>
                  <a:pt x="92074" y="317499"/>
                </a:lnTo>
                <a:lnTo>
                  <a:pt x="56235" y="305024"/>
                </a:lnTo>
                <a:lnTo>
                  <a:pt x="26968" y="271003"/>
                </a:lnTo>
                <a:lnTo>
                  <a:pt x="7235" y="220542"/>
                </a:lnTo>
                <a:lnTo>
                  <a:pt x="0" y="158750"/>
                </a:lnTo>
                <a:close/>
              </a:path>
            </a:pathLst>
          </a:custGeom>
          <a:ln w="28574">
            <a:solidFill>
              <a:srgbClr val="94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6"/>
          <p:cNvSpPr txBox="1"/>
          <p:nvPr/>
        </p:nvSpPr>
        <p:spPr>
          <a:xfrm>
            <a:off x="6758966" y="4350985"/>
            <a:ext cx="384721" cy="153883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>
              <a:lnSpc>
                <a:spcPts val="1460"/>
              </a:lnSpc>
            </a:pPr>
            <a:r>
              <a:rPr lang="en-US" sz="1400" dirty="0">
                <a:latin typeface="Helvetica"/>
                <a:cs typeface="Helvetica"/>
              </a:rPr>
              <a:t>Accumulated</a:t>
            </a:r>
          </a:p>
          <a:p>
            <a:pPr marL="12700" algn="ctr">
              <a:lnSpc>
                <a:spcPts val="1460"/>
              </a:lnSpc>
            </a:pPr>
            <a:r>
              <a:rPr sz="1400" dirty="0">
                <a:latin typeface="Helvetica"/>
                <a:cs typeface="Helvetica"/>
              </a:rPr>
              <a:t>Current</a:t>
            </a:r>
          </a:p>
        </p:txBody>
      </p:sp>
      <p:sp>
        <p:nvSpPr>
          <p:cNvPr id="78" name="object 77"/>
          <p:cNvSpPr/>
          <p:nvPr/>
        </p:nvSpPr>
        <p:spPr>
          <a:xfrm>
            <a:off x="7499081" y="5763164"/>
            <a:ext cx="245225" cy="2452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8"/>
          <p:cNvSpPr/>
          <p:nvPr/>
        </p:nvSpPr>
        <p:spPr>
          <a:xfrm>
            <a:off x="7538220" y="5798784"/>
            <a:ext cx="152400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79"/>
          <p:cNvSpPr/>
          <p:nvPr/>
        </p:nvSpPr>
        <p:spPr>
          <a:xfrm>
            <a:off x="7538220" y="5798784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0"/>
                </a:lnTo>
                <a:lnTo>
                  <a:pt x="152400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0"/>
          <p:cNvSpPr/>
          <p:nvPr/>
        </p:nvSpPr>
        <p:spPr>
          <a:xfrm>
            <a:off x="7727681" y="5684193"/>
            <a:ext cx="245225" cy="3241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1"/>
          <p:cNvSpPr/>
          <p:nvPr/>
        </p:nvSpPr>
        <p:spPr>
          <a:xfrm>
            <a:off x="7766820" y="5722584"/>
            <a:ext cx="152400" cy="2286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2"/>
          <p:cNvSpPr/>
          <p:nvPr/>
        </p:nvSpPr>
        <p:spPr>
          <a:xfrm>
            <a:off x="7766820" y="5722584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152399" y="0"/>
                </a:lnTo>
                <a:lnTo>
                  <a:pt x="15239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3"/>
          <p:cNvSpPr/>
          <p:nvPr/>
        </p:nvSpPr>
        <p:spPr>
          <a:xfrm>
            <a:off x="7956281" y="5609379"/>
            <a:ext cx="245225" cy="39901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4"/>
          <p:cNvSpPr/>
          <p:nvPr/>
        </p:nvSpPr>
        <p:spPr>
          <a:xfrm>
            <a:off x="7995420" y="5646384"/>
            <a:ext cx="152400" cy="3048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5"/>
          <p:cNvSpPr/>
          <p:nvPr/>
        </p:nvSpPr>
        <p:spPr>
          <a:xfrm>
            <a:off x="7995420" y="5646384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0"/>
                </a:moveTo>
                <a:lnTo>
                  <a:pt x="152399" y="0"/>
                </a:lnTo>
                <a:lnTo>
                  <a:pt x="152399" y="304799"/>
                </a:lnTo>
                <a:lnTo>
                  <a:pt x="0" y="304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6"/>
          <p:cNvSpPr/>
          <p:nvPr/>
        </p:nvSpPr>
        <p:spPr>
          <a:xfrm>
            <a:off x="8184881" y="5534564"/>
            <a:ext cx="245225" cy="4738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7"/>
          <p:cNvSpPr/>
          <p:nvPr/>
        </p:nvSpPr>
        <p:spPr>
          <a:xfrm>
            <a:off x="8224020" y="5570184"/>
            <a:ext cx="152400" cy="381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8"/>
          <p:cNvSpPr/>
          <p:nvPr/>
        </p:nvSpPr>
        <p:spPr>
          <a:xfrm>
            <a:off x="8224020" y="5570184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0"/>
                </a:moveTo>
                <a:lnTo>
                  <a:pt x="152400" y="0"/>
                </a:lnTo>
                <a:lnTo>
                  <a:pt x="152400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89"/>
          <p:cNvSpPr/>
          <p:nvPr/>
        </p:nvSpPr>
        <p:spPr>
          <a:xfrm>
            <a:off x="8413481" y="5455593"/>
            <a:ext cx="245225" cy="5527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0"/>
          <p:cNvSpPr/>
          <p:nvPr/>
        </p:nvSpPr>
        <p:spPr>
          <a:xfrm>
            <a:off x="8452620" y="5493984"/>
            <a:ext cx="152400" cy="457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1"/>
          <p:cNvSpPr/>
          <p:nvPr/>
        </p:nvSpPr>
        <p:spPr>
          <a:xfrm>
            <a:off x="8452620" y="5493984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0" y="0"/>
                </a:moveTo>
                <a:lnTo>
                  <a:pt x="152399" y="0"/>
                </a:lnTo>
                <a:lnTo>
                  <a:pt x="152399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2"/>
          <p:cNvSpPr/>
          <p:nvPr/>
        </p:nvSpPr>
        <p:spPr>
          <a:xfrm>
            <a:off x="8642081" y="5380779"/>
            <a:ext cx="245225" cy="62761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3"/>
          <p:cNvSpPr/>
          <p:nvPr/>
        </p:nvSpPr>
        <p:spPr>
          <a:xfrm>
            <a:off x="8681220" y="5417784"/>
            <a:ext cx="152400" cy="533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4"/>
          <p:cNvSpPr/>
          <p:nvPr/>
        </p:nvSpPr>
        <p:spPr>
          <a:xfrm>
            <a:off x="8681220" y="5417784"/>
            <a:ext cx="152400" cy="533400"/>
          </a:xfrm>
          <a:custGeom>
            <a:avLst/>
            <a:gdLst/>
            <a:ahLst/>
            <a:cxnLst/>
            <a:rect l="l" t="t" r="r" b="b"/>
            <a:pathLst>
              <a:path w="152400" h="533400">
                <a:moveTo>
                  <a:pt x="0" y="0"/>
                </a:moveTo>
                <a:lnTo>
                  <a:pt x="152400" y="0"/>
                </a:lnTo>
                <a:lnTo>
                  <a:pt x="152400" y="533399"/>
                </a:lnTo>
                <a:lnTo>
                  <a:pt x="0" y="5333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5"/>
          <p:cNvSpPr/>
          <p:nvPr/>
        </p:nvSpPr>
        <p:spPr>
          <a:xfrm>
            <a:off x="8833620" y="5798784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399" y="0"/>
                </a:moveTo>
                <a:lnTo>
                  <a:pt x="0" y="3047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6"/>
          <p:cNvSpPr/>
          <p:nvPr/>
        </p:nvSpPr>
        <p:spPr>
          <a:xfrm>
            <a:off x="8909820" y="5798784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399" y="0"/>
                </a:moveTo>
                <a:lnTo>
                  <a:pt x="0" y="3047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7"/>
          <p:cNvSpPr/>
          <p:nvPr/>
        </p:nvSpPr>
        <p:spPr>
          <a:xfrm>
            <a:off x="9099281" y="4466379"/>
            <a:ext cx="245225" cy="15420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8"/>
          <p:cNvSpPr/>
          <p:nvPr/>
        </p:nvSpPr>
        <p:spPr>
          <a:xfrm>
            <a:off x="9138420" y="4503384"/>
            <a:ext cx="152400" cy="14478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99"/>
          <p:cNvSpPr/>
          <p:nvPr/>
        </p:nvSpPr>
        <p:spPr>
          <a:xfrm>
            <a:off x="9138420" y="4503384"/>
            <a:ext cx="152400" cy="1447800"/>
          </a:xfrm>
          <a:custGeom>
            <a:avLst/>
            <a:gdLst/>
            <a:ahLst/>
            <a:cxnLst/>
            <a:rect l="l" t="t" r="r" b="b"/>
            <a:pathLst>
              <a:path w="152400" h="1447800">
                <a:moveTo>
                  <a:pt x="0" y="0"/>
                </a:moveTo>
                <a:lnTo>
                  <a:pt x="152399" y="0"/>
                </a:lnTo>
                <a:lnTo>
                  <a:pt x="152399" y="1447799"/>
                </a:lnTo>
                <a:lnTo>
                  <a:pt x="0" y="1447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0"/>
          <p:cNvSpPr/>
          <p:nvPr/>
        </p:nvSpPr>
        <p:spPr>
          <a:xfrm>
            <a:off x="9327881" y="4391564"/>
            <a:ext cx="245225" cy="161682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1"/>
          <p:cNvSpPr/>
          <p:nvPr/>
        </p:nvSpPr>
        <p:spPr>
          <a:xfrm>
            <a:off x="9367020" y="4427184"/>
            <a:ext cx="152400" cy="15240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2"/>
          <p:cNvSpPr/>
          <p:nvPr/>
        </p:nvSpPr>
        <p:spPr>
          <a:xfrm>
            <a:off x="9367020" y="4427184"/>
            <a:ext cx="152400" cy="1524000"/>
          </a:xfrm>
          <a:custGeom>
            <a:avLst/>
            <a:gdLst/>
            <a:ahLst/>
            <a:cxnLst/>
            <a:rect l="l" t="t" r="r" b="b"/>
            <a:pathLst>
              <a:path w="152400" h="1524000">
                <a:moveTo>
                  <a:pt x="0" y="0"/>
                </a:moveTo>
                <a:lnTo>
                  <a:pt x="152400" y="0"/>
                </a:lnTo>
                <a:lnTo>
                  <a:pt x="152400" y="1523999"/>
                </a:lnTo>
                <a:lnTo>
                  <a:pt x="0" y="1523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3"/>
          <p:cNvSpPr/>
          <p:nvPr/>
        </p:nvSpPr>
        <p:spPr>
          <a:xfrm>
            <a:off x="9556481" y="4312593"/>
            <a:ext cx="245225" cy="169579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4"/>
          <p:cNvSpPr/>
          <p:nvPr/>
        </p:nvSpPr>
        <p:spPr>
          <a:xfrm>
            <a:off x="9595620" y="4350984"/>
            <a:ext cx="152400" cy="16002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5"/>
          <p:cNvSpPr/>
          <p:nvPr/>
        </p:nvSpPr>
        <p:spPr>
          <a:xfrm>
            <a:off x="9595619" y="4350984"/>
            <a:ext cx="152400" cy="1600200"/>
          </a:xfrm>
          <a:custGeom>
            <a:avLst/>
            <a:gdLst/>
            <a:ahLst/>
            <a:cxnLst/>
            <a:rect l="l" t="t" r="r" b="b"/>
            <a:pathLst>
              <a:path w="152400" h="1600200">
                <a:moveTo>
                  <a:pt x="0" y="0"/>
                </a:moveTo>
                <a:lnTo>
                  <a:pt x="152399" y="0"/>
                </a:lnTo>
                <a:lnTo>
                  <a:pt x="152399" y="1600199"/>
                </a:lnTo>
                <a:lnTo>
                  <a:pt x="0" y="1600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6"/>
          <p:cNvSpPr/>
          <p:nvPr/>
        </p:nvSpPr>
        <p:spPr>
          <a:xfrm>
            <a:off x="9748018" y="5960709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0"/>
                </a:moveTo>
                <a:lnTo>
                  <a:pt x="0" y="276224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7"/>
          <p:cNvSpPr/>
          <p:nvPr/>
        </p:nvSpPr>
        <p:spPr>
          <a:xfrm>
            <a:off x="9621020" y="6135334"/>
            <a:ext cx="127000" cy="50800"/>
          </a:xfrm>
          <a:custGeom>
            <a:avLst/>
            <a:gdLst/>
            <a:ahLst/>
            <a:cxnLst/>
            <a:rect l="l" t="t" r="r" b="b"/>
            <a:pathLst>
              <a:path w="127000" h="50800">
                <a:moveTo>
                  <a:pt x="0" y="0"/>
                </a:moveTo>
                <a:lnTo>
                  <a:pt x="0" y="50800"/>
                </a:lnTo>
                <a:lnTo>
                  <a:pt x="1270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8"/>
          <p:cNvSpPr/>
          <p:nvPr/>
        </p:nvSpPr>
        <p:spPr>
          <a:xfrm>
            <a:off x="7157220" y="4274784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0"/>
                </a:moveTo>
                <a:lnTo>
                  <a:pt x="1" y="16763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09"/>
          <p:cNvSpPr/>
          <p:nvPr/>
        </p:nvSpPr>
        <p:spPr>
          <a:xfrm>
            <a:off x="7149282" y="5951184"/>
            <a:ext cx="2971800" cy="0"/>
          </a:xfrm>
          <a:custGeom>
            <a:avLst/>
            <a:gdLst/>
            <a:ahLst/>
            <a:cxnLst/>
            <a:rect l="l" t="t" r="r" b="b"/>
            <a:pathLst>
              <a:path w="2971800">
                <a:moveTo>
                  <a:pt x="0" y="0"/>
                </a:moveTo>
                <a:lnTo>
                  <a:pt x="29717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0"/>
          <p:cNvSpPr/>
          <p:nvPr/>
        </p:nvSpPr>
        <p:spPr>
          <a:xfrm>
            <a:off x="7266324" y="5833823"/>
            <a:ext cx="257694" cy="17872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1"/>
          <p:cNvSpPr/>
          <p:nvPr/>
        </p:nvSpPr>
        <p:spPr>
          <a:xfrm>
            <a:off x="7309620" y="5874984"/>
            <a:ext cx="152400" cy="762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2"/>
          <p:cNvSpPr/>
          <p:nvPr/>
        </p:nvSpPr>
        <p:spPr>
          <a:xfrm>
            <a:off x="7309620" y="5874984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0"/>
                </a:moveTo>
                <a:lnTo>
                  <a:pt x="152399" y="0"/>
                </a:lnTo>
                <a:lnTo>
                  <a:pt x="152399" y="76199"/>
                </a:lnTo>
                <a:lnTo>
                  <a:pt x="0" y="761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3"/>
          <p:cNvSpPr/>
          <p:nvPr/>
        </p:nvSpPr>
        <p:spPr>
          <a:xfrm>
            <a:off x="7785871" y="2372958"/>
            <a:ext cx="1527173" cy="24003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4"/>
          <p:cNvSpPr txBox="1"/>
          <p:nvPr/>
        </p:nvSpPr>
        <p:spPr>
          <a:xfrm>
            <a:off x="8063766" y="3581998"/>
            <a:ext cx="1430655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50" marR="5080" indent="-248285">
              <a:lnSpc>
                <a:spcPts val="2800"/>
              </a:lnSpc>
            </a:pPr>
            <a:r>
              <a:rPr sz="2400" b="1" dirty="0">
                <a:solidFill>
                  <a:srgbClr val="4F81BD"/>
                </a:solidFill>
                <a:latin typeface="Arial"/>
                <a:cs typeface="Arial"/>
              </a:rPr>
              <a:t>Liquid</a:t>
            </a:r>
            <a:r>
              <a:rPr sz="2400" b="1" spc="-105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F81BD"/>
                </a:solidFill>
                <a:latin typeface="Arial"/>
                <a:cs typeface="Arial"/>
              </a:rPr>
              <a:t>Hg  </a:t>
            </a:r>
            <a:r>
              <a:rPr sz="2400" b="1" spc="-30" dirty="0">
                <a:solidFill>
                  <a:srgbClr val="4F81BD"/>
                </a:solidFill>
                <a:latin typeface="Arial"/>
                <a:cs typeface="Arial"/>
              </a:rPr>
              <a:t>Target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6" name="object 115"/>
          <p:cNvSpPr txBox="1"/>
          <p:nvPr/>
        </p:nvSpPr>
        <p:spPr>
          <a:xfrm>
            <a:off x="4969010" y="1279335"/>
            <a:ext cx="2052320" cy="1645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000"/>
              </a:lnSpc>
            </a:pPr>
            <a:r>
              <a:rPr sz="2400" b="1" dirty="0">
                <a:solidFill>
                  <a:srgbClr val="800040"/>
                </a:solidFill>
                <a:latin typeface="Arial"/>
                <a:cs typeface="Arial"/>
              </a:rPr>
              <a:t>Accumulator  Ring</a:t>
            </a:r>
            <a:endParaRPr lang="en-US" sz="2400" b="1" dirty="0">
              <a:solidFill>
                <a:srgbClr val="800040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9000"/>
              </a:lnSpc>
            </a:pPr>
            <a:endParaRPr lang="en-US" sz="1200" dirty="0">
              <a:latin typeface="Arial"/>
              <a:cs typeface="Arial"/>
            </a:endParaRPr>
          </a:p>
          <a:p>
            <a:pPr marL="12700" marR="5080" algn="ctr">
              <a:lnSpc>
                <a:spcPct val="99000"/>
              </a:lnSpc>
            </a:pPr>
            <a:endParaRPr lang="en-US" sz="1200" dirty="0">
              <a:latin typeface="Arial"/>
              <a:cs typeface="Arial"/>
            </a:endParaRPr>
          </a:p>
          <a:p>
            <a:pPr marL="12700" marR="5080" algn="ctr">
              <a:lnSpc>
                <a:spcPct val="99000"/>
              </a:lnSpc>
            </a:pPr>
            <a:endParaRPr lang="en-US" sz="1200" dirty="0">
              <a:latin typeface="Arial"/>
              <a:cs typeface="Arial"/>
            </a:endParaRPr>
          </a:p>
          <a:p>
            <a:pPr marL="12700" marR="5080" algn="ctr">
              <a:lnSpc>
                <a:spcPct val="99000"/>
              </a:lnSpc>
            </a:pPr>
            <a:endParaRPr lang="en-US" sz="1200" dirty="0">
              <a:latin typeface="Arial"/>
              <a:cs typeface="Arial"/>
            </a:endParaRPr>
          </a:p>
          <a:p>
            <a:pPr marL="12700" marR="5080" algn="ctr">
              <a:lnSpc>
                <a:spcPct val="99000"/>
              </a:lnSpc>
            </a:pPr>
            <a:r>
              <a:rPr sz="1200" dirty="0">
                <a:latin typeface="Arial"/>
                <a:cs typeface="Arial"/>
              </a:rPr>
              <a:t>1000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MeV</a:t>
            </a:r>
          </a:p>
        </p:txBody>
      </p:sp>
      <p:sp>
        <p:nvSpPr>
          <p:cNvPr id="117" name="object 116"/>
          <p:cNvSpPr/>
          <p:nvPr/>
        </p:nvSpPr>
        <p:spPr>
          <a:xfrm>
            <a:off x="5790382" y="3411183"/>
            <a:ext cx="566736" cy="2555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7"/>
          <p:cNvSpPr/>
          <p:nvPr/>
        </p:nvSpPr>
        <p:spPr>
          <a:xfrm>
            <a:off x="5790382" y="3411183"/>
            <a:ext cx="567055" cy="255904"/>
          </a:xfrm>
          <a:custGeom>
            <a:avLst/>
            <a:gdLst/>
            <a:ahLst/>
            <a:cxnLst/>
            <a:rect l="l" t="t" r="r" b="b"/>
            <a:pathLst>
              <a:path w="567054" h="255904">
                <a:moveTo>
                  <a:pt x="0" y="0"/>
                </a:moveTo>
                <a:lnTo>
                  <a:pt x="566736" y="0"/>
                </a:lnTo>
                <a:lnTo>
                  <a:pt x="566736" y="255587"/>
                </a:lnTo>
                <a:lnTo>
                  <a:pt x="0" y="255587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5"/>
          <p:cNvSpPr txBox="1"/>
          <p:nvPr/>
        </p:nvSpPr>
        <p:spPr>
          <a:xfrm>
            <a:off x="8937976" y="1343476"/>
            <a:ext cx="2884907" cy="24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000"/>
              </a:lnSpc>
            </a:pPr>
            <a:r>
              <a:rPr lang="en-US" sz="1600" b="1" spc="-5" dirty="0">
                <a:solidFill>
                  <a:srgbClr val="800040"/>
                </a:solidFill>
                <a:latin typeface="Arial"/>
                <a:cs typeface="Arial"/>
              </a:rPr>
              <a:t>Extraction Kickers x14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0" name="object 6"/>
          <p:cNvSpPr/>
          <p:nvPr/>
        </p:nvSpPr>
        <p:spPr>
          <a:xfrm flipH="1">
            <a:off x="8833619" y="1593327"/>
            <a:ext cx="1149475" cy="262511"/>
          </a:xfrm>
          <a:custGeom>
            <a:avLst/>
            <a:gdLst/>
            <a:ahLst/>
            <a:cxnLst/>
            <a:rect l="l" t="t" r="r" b="b"/>
            <a:pathLst>
              <a:path w="1064259" h="97155">
                <a:moveTo>
                  <a:pt x="0" y="0"/>
                </a:moveTo>
                <a:lnTo>
                  <a:pt x="1063780" y="96568"/>
                </a:lnTo>
              </a:path>
            </a:pathLst>
          </a:custGeom>
          <a:ln w="19049">
            <a:solidFill>
              <a:srgbClr val="941751"/>
            </a:solidFill>
            <a:tailEnd type="triangle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TextBox 120"/>
          <p:cNvSpPr txBox="1"/>
          <p:nvPr/>
        </p:nvSpPr>
        <p:spPr>
          <a:xfrm>
            <a:off x="7738354" y="6150516"/>
            <a:ext cx="214353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~1000 bunches ~700ns wide</a:t>
            </a:r>
          </a:p>
        </p:txBody>
      </p:sp>
      <p:sp>
        <p:nvSpPr>
          <p:cNvPr id="122" name="Rectangle 73"/>
          <p:cNvSpPr>
            <a:spLocks noChangeArrowheads="1"/>
          </p:cNvSpPr>
          <p:nvPr/>
        </p:nvSpPr>
        <p:spPr bwMode="auto">
          <a:xfrm>
            <a:off x="10105971" y="2041933"/>
            <a:ext cx="63438" cy="601692"/>
          </a:xfrm>
          <a:prstGeom prst="rect">
            <a:avLst/>
          </a:prstGeom>
          <a:gradFill rotWithShape="0">
            <a:gsLst>
              <a:gs pos="0">
                <a:srgbClr val="800040"/>
              </a:gs>
              <a:gs pos="100000">
                <a:srgbClr val="80004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700" dir="2700000" algn="ctr" rotWithShape="0">
              <a:schemeClr val="bg2">
                <a:alpha val="88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60"/>
          <p:cNvSpPr>
            <a:spLocks noChangeArrowheads="1"/>
          </p:cNvSpPr>
          <p:nvPr/>
        </p:nvSpPr>
        <p:spPr bwMode="auto">
          <a:xfrm>
            <a:off x="9170933" y="2831650"/>
            <a:ext cx="211138" cy="508000"/>
          </a:xfrm>
          <a:prstGeom prst="ellipse">
            <a:avLst/>
          </a:prstGeom>
          <a:noFill/>
          <a:ln w="28575">
            <a:solidFill>
              <a:srgbClr val="80004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4" name="Line 149"/>
          <p:cNvSpPr>
            <a:spLocks noChangeShapeType="1"/>
          </p:cNvSpPr>
          <p:nvPr/>
        </p:nvSpPr>
        <p:spPr bwMode="auto">
          <a:xfrm flipH="1">
            <a:off x="9410646" y="2655438"/>
            <a:ext cx="56515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49"/>
          <p:cNvSpPr>
            <a:spLocks noChangeShapeType="1"/>
          </p:cNvSpPr>
          <p:nvPr/>
        </p:nvSpPr>
        <p:spPr bwMode="auto">
          <a:xfrm flipV="1">
            <a:off x="9686105" y="2736248"/>
            <a:ext cx="434976" cy="16147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bject 115"/>
          <p:cNvSpPr txBox="1"/>
          <p:nvPr/>
        </p:nvSpPr>
        <p:spPr>
          <a:xfrm>
            <a:off x="5103762" y="2017872"/>
            <a:ext cx="2014696" cy="487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000"/>
              </a:lnSpc>
            </a:pPr>
            <a:r>
              <a:rPr lang="en-US" sz="1600" b="1" spc="-5" dirty="0">
                <a:solidFill>
                  <a:srgbClr val="800040"/>
                </a:solidFill>
                <a:latin typeface="Arial"/>
                <a:cs typeface="Arial"/>
              </a:rPr>
              <a:t>Injection Kickers x8</a:t>
            </a:r>
          </a:p>
          <a:p>
            <a:pPr marL="12700" marR="5080">
              <a:lnSpc>
                <a:spcPct val="99000"/>
              </a:lnSpc>
            </a:pPr>
            <a:r>
              <a:rPr lang="en-US" sz="1600" b="1" spc="-5" dirty="0">
                <a:solidFill>
                  <a:srgbClr val="800040"/>
                </a:solidFill>
                <a:latin typeface="Arial"/>
                <a:cs typeface="Arial"/>
              </a:rPr>
              <a:t>Stripper foil H</a:t>
            </a:r>
            <a:r>
              <a:rPr lang="en-US" sz="1600" b="1" spc="-5" baseline="30000" dirty="0">
                <a:solidFill>
                  <a:srgbClr val="800040"/>
                </a:solidFill>
                <a:latin typeface="Arial"/>
                <a:cs typeface="Arial"/>
              </a:rPr>
              <a:t>-</a:t>
            </a:r>
            <a:r>
              <a:rPr lang="en-US" sz="1600" b="1" spc="-5" dirty="0">
                <a:solidFill>
                  <a:srgbClr val="800040"/>
                </a:solidFill>
                <a:latin typeface="Arial"/>
                <a:cs typeface="Arial"/>
              </a:rPr>
              <a:t> to H</a:t>
            </a:r>
            <a:r>
              <a:rPr lang="en-US" sz="1600" b="1" spc="-5" baseline="30000" dirty="0">
                <a:solidFill>
                  <a:srgbClr val="800040"/>
                </a:solidFill>
                <a:latin typeface="Arial"/>
                <a:cs typeface="Arial"/>
              </a:rPr>
              <a:t>+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8" name="object 6"/>
          <p:cNvSpPr/>
          <p:nvPr/>
        </p:nvSpPr>
        <p:spPr>
          <a:xfrm rot="11578656" flipH="1">
            <a:off x="6466975" y="1718780"/>
            <a:ext cx="1149475" cy="262511"/>
          </a:xfrm>
          <a:custGeom>
            <a:avLst/>
            <a:gdLst/>
            <a:ahLst/>
            <a:cxnLst/>
            <a:rect l="l" t="t" r="r" b="b"/>
            <a:pathLst>
              <a:path w="1064259" h="97155">
                <a:moveTo>
                  <a:pt x="0" y="0"/>
                </a:moveTo>
                <a:lnTo>
                  <a:pt x="1063780" y="96568"/>
                </a:lnTo>
              </a:path>
            </a:pathLst>
          </a:custGeom>
          <a:ln w="19049">
            <a:solidFill>
              <a:srgbClr val="941751"/>
            </a:solidFill>
            <a:tailEnd type="triangle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TextBox 128"/>
          <p:cNvSpPr txBox="1"/>
          <p:nvPr/>
        </p:nvSpPr>
        <p:spPr>
          <a:xfrm>
            <a:off x="840637" y="771488"/>
            <a:ext cx="95397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/>
              <a:t>The SNS machine has over 100,000 control points and cycles ~5.2 million times a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9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Target Structure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8365" y="830948"/>
            <a:ext cx="6400800" cy="541217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37765" y="941985"/>
            <a:ext cx="8313683" cy="4621392"/>
            <a:chOff x="304800" y="951540"/>
            <a:chExt cx="8610600" cy="4926973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04800" y="4953000"/>
              <a:ext cx="1616075" cy="9255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>
                  <a:cs typeface="+mn-cs"/>
                </a:rPr>
                <a:t>Core Vessel Multi-channel flange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1905000" y="5410200"/>
              <a:ext cx="838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696200" y="3124200"/>
              <a:ext cx="1219200" cy="9255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>
                  <a:cs typeface="+mn-cs"/>
                </a:rPr>
                <a:t>Outer Reflector Plug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 flipV="1">
              <a:off x="6629400" y="3429000"/>
              <a:ext cx="10668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81000" y="2590800"/>
              <a:ext cx="1371599" cy="6890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Target Module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1711777" y="2921906"/>
              <a:ext cx="1717223" cy="1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 flipV="1">
              <a:off x="5908220" y="4001464"/>
              <a:ext cx="2051957" cy="812386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435618" y="1377853"/>
              <a:ext cx="993383" cy="10319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371600" y="951540"/>
              <a:ext cx="2590800" cy="3937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cs typeface="+mn-cs"/>
                </a:rPr>
                <a:t>Hg lines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7543800" y="1828800"/>
              <a:ext cx="1219200" cy="9255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cs typeface="+mn-cs"/>
                </a:rPr>
                <a:t>Inner Reflector Plug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6400800" y="2286000"/>
              <a:ext cx="106680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7960178" y="4570136"/>
              <a:ext cx="846137" cy="584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CC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600">
                  <a:cs typeface="+mn-cs"/>
                </a:rPr>
                <a:t>Proton Beam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53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" dirty="0"/>
              <a:t>Why </a:t>
            </a:r>
            <a:r>
              <a:rPr lang="en-US" dirty="0"/>
              <a:t>H</a:t>
            </a:r>
            <a:r>
              <a:rPr lang="en-US" baseline="25000" dirty="0">
                <a:solidFill>
                  <a:srgbClr val="007D4A"/>
                </a:solidFill>
              </a:rPr>
              <a:t>−</a:t>
            </a:r>
            <a:r>
              <a:rPr lang="en-US" spc="-195" baseline="25000" dirty="0">
                <a:solidFill>
                  <a:srgbClr val="007D4A"/>
                </a:solidFill>
              </a:rPr>
              <a:t> </a:t>
            </a:r>
            <a:r>
              <a:rPr lang="en-US" dirty="0"/>
              <a:t>beams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300" marR="201930" indent="-228600">
              <a:lnSpc>
                <a:spcPts val="2800"/>
              </a:lnSpc>
            </a:pPr>
            <a:r>
              <a:rPr lang="en-US" i="1" u="sng" spc="-5" dirty="0">
                <a:latin typeface="Arial Narrow"/>
                <a:cs typeface="Arial Narrow"/>
              </a:rPr>
              <a:t>Low-loss</a:t>
            </a:r>
            <a:r>
              <a:rPr lang="en-US" spc="-5" dirty="0">
                <a:latin typeface="Arial Narrow"/>
                <a:cs typeface="Arial Narrow"/>
              </a:rPr>
              <a:t> multiple-turn </a:t>
            </a:r>
            <a:r>
              <a:rPr lang="en-US" dirty="0">
                <a:latin typeface="Arial Narrow"/>
                <a:cs typeface="Arial Narrow"/>
              </a:rPr>
              <a:t>injection into the same RF bucket in</a:t>
            </a:r>
            <a:r>
              <a:rPr lang="en-US" spc="-160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storage rings </a:t>
            </a:r>
            <a:r>
              <a:rPr lang="en-US" dirty="0">
                <a:latin typeface="Arial Narrow"/>
                <a:cs typeface="Arial Narrow"/>
              </a:rPr>
              <a:t>and </a:t>
            </a:r>
            <a:r>
              <a:rPr lang="en-US" spc="-5" dirty="0">
                <a:latin typeface="Arial Narrow"/>
                <a:cs typeface="Arial Narrow"/>
              </a:rPr>
              <a:t>synchrotrons requires charge-exchange</a:t>
            </a:r>
            <a:r>
              <a:rPr lang="en-US" spc="5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injection</a:t>
            </a:r>
          </a:p>
          <a:p>
            <a:pPr marL="636587" marR="201930" lvl="1" indent="-228600">
              <a:lnSpc>
                <a:spcPts val="2800"/>
              </a:lnSpc>
            </a:pPr>
            <a:r>
              <a:rPr lang="en-US" spc="-20" dirty="0">
                <a:latin typeface="Arial Narrow"/>
                <a:cs typeface="Arial Narrow"/>
              </a:rPr>
              <a:t>Typical </a:t>
            </a:r>
            <a:r>
              <a:rPr lang="en-US" dirty="0">
                <a:latin typeface="Arial Narrow"/>
                <a:cs typeface="Arial Narrow"/>
              </a:rPr>
              <a:t>beam loss without </a:t>
            </a:r>
            <a:r>
              <a:rPr lang="en-US" spc="-5" dirty="0">
                <a:latin typeface="Arial Narrow"/>
                <a:cs typeface="Arial Narrow"/>
              </a:rPr>
              <a:t>charge </a:t>
            </a:r>
            <a:r>
              <a:rPr lang="en-US" dirty="0">
                <a:latin typeface="Arial Narrow"/>
                <a:cs typeface="Arial Narrow"/>
              </a:rPr>
              <a:t>exchange injection is</a:t>
            </a:r>
            <a:r>
              <a:rPr lang="en-US" spc="-140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several percent</a:t>
            </a:r>
            <a:endParaRPr lang="en-US" dirty="0">
              <a:latin typeface="Arial Narrow"/>
              <a:cs typeface="Arial Narrow"/>
            </a:endParaRPr>
          </a:p>
          <a:p>
            <a:pPr marL="636587" marR="201930" lvl="1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Example: SNS </a:t>
            </a:r>
            <a:r>
              <a:rPr lang="en-US" dirty="0" err="1">
                <a:latin typeface="Arial Narrow"/>
                <a:cs typeface="Arial Narrow"/>
              </a:rPr>
              <a:t>Linac</a:t>
            </a:r>
            <a:r>
              <a:rPr lang="en-US" dirty="0">
                <a:latin typeface="Arial Narrow"/>
                <a:cs typeface="Arial Narrow"/>
              </a:rPr>
              <a:t> beam power is 1.4 </a:t>
            </a:r>
            <a:r>
              <a:rPr lang="en-US" spc="-40" dirty="0">
                <a:latin typeface="Arial Narrow"/>
                <a:cs typeface="Arial Narrow"/>
              </a:rPr>
              <a:t>MW.  If </a:t>
            </a:r>
            <a:r>
              <a:rPr lang="en-US" dirty="0">
                <a:latin typeface="Arial Narrow"/>
                <a:cs typeface="Arial Narrow"/>
              </a:rPr>
              <a:t>2% is lost</a:t>
            </a:r>
            <a:r>
              <a:rPr lang="en-US" spc="-20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at injection, you </a:t>
            </a:r>
            <a:r>
              <a:rPr lang="en-US" spc="-5" dirty="0">
                <a:latin typeface="Arial Narrow"/>
                <a:cs typeface="Arial Narrow"/>
              </a:rPr>
              <a:t>are </a:t>
            </a:r>
            <a:r>
              <a:rPr lang="en-US" dirty="0">
                <a:latin typeface="Arial Narrow"/>
                <a:cs typeface="Arial Narrow"/>
              </a:rPr>
              <a:t>losing 28 kW</a:t>
            </a:r>
            <a:r>
              <a:rPr lang="en-US" spc="-95" dirty="0">
                <a:latin typeface="Arial Narrow"/>
                <a:cs typeface="Arial Narrow"/>
              </a:rPr>
              <a:t> </a:t>
            </a:r>
            <a:r>
              <a:rPr lang="en-US" spc="-5" dirty="0">
                <a:latin typeface="Arial Narrow"/>
                <a:cs typeface="Arial Narrow"/>
              </a:rPr>
              <a:t>!!</a:t>
            </a:r>
          </a:p>
          <a:p>
            <a:pPr marL="636587" marR="201930" lvl="1" indent="-228600">
              <a:lnSpc>
                <a:spcPts val="2800"/>
              </a:lnSpc>
            </a:pPr>
            <a:r>
              <a:rPr lang="en-US" dirty="0">
                <a:latin typeface="Arial Narrow"/>
                <a:cs typeface="Arial Narrow"/>
              </a:rPr>
              <a:t>Example: SNS </a:t>
            </a:r>
            <a:r>
              <a:rPr lang="en-US" spc="-5" dirty="0">
                <a:latin typeface="Arial Narrow"/>
                <a:cs typeface="Arial Narrow"/>
              </a:rPr>
              <a:t>ring charge-exchange </a:t>
            </a:r>
            <a:r>
              <a:rPr lang="en-US" dirty="0">
                <a:latin typeface="Arial Narrow"/>
                <a:cs typeface="Arial Narrow"/>
              </a:rPr>
              <a:t>injection </a:t>
            </a:r>
            <a:r>
              <a:rPr lang="en-US" spc="-5" dirty="0">
                <a:latin typeface="Arial Narrow"/>
                <a:cs typeface="Arial Narrow"/>
              </a:rPr>
              <a:t>fractional </a:t>
            </a:r>
            <a:r>
              <a:rPr lang="en-US" dirty="0">
                <a:latin typeface="Arial Narrow"/>
                <a:cs typeface="Arial Narrow"/>
              </a:rPr>
              <a:t>loss</a:t>
            </a:r>
            <a:r>
              <a:rPr lang="en-US" spc="-114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is </a:t>
            </a:r>
            <a:r>
              <a:rPr lang="en-US" spc="-5" dirty="0">
                <a:latin typeface="Arial Narrow"/>
                <a:cs typeface="Arial Narrow"/>
              </a:rPr>
              <a:t>(1 </a:t>
            </a:r>
            <a:r>
              <a:rPr lang="en-US" dirty="0">
                <a:latin typeface="Arial Narrow"/>
                <a:cs typeface="Arial Narrow"/>
              </a:rPr>
              <a:t>– </a:t>
            </a:r>
            <a:r>
              <a:rPr lang="en-US" spc="-5" dirty="0">
                <a:latin typeface="Arial Narrow"/>
                <a:cs typeface="Arial Narrow"/>
              </a:rPr>
              <a:t>2)x10</a:t>
            </a:r>
            <a:r>
              <a:rPr lang="en-US" spc="-7" baseline="24305" dirty="0">
                <a:latin typeface="Arial Narrow"/>
                <a:cs typeface="Arial Narrow"/>
              </a:rPr>
              <a:t>-4</a:t>
            </a:r>
            <a:r>
              <a:rPr lang="en-US" spc="-5" dirty="0">
                <a:latin typeface="Arial Narrow"/>
                <a:cs typeface="Arial Narrow"/>
              </a:rPr>
              <a:t>, </a:t>
            </a:r>
            <a:r>
              <a:rPr lang="en-US" dirty="0">
                <a:latin typeface="Arial Narrow"/>
                <a:cs typeface="Arial Narrow"/>
              </a:rPr>
              <a:t>so power loss is 140 – 240</a:t>
            </a:r>
            <a:r>
              <a:rPr lang="en-US" spc="-65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W</a:t>
            </a:r>
          </a:p>
          <a:p>
            <a:pPr marL="241300" marR="187325" indent="-228600">
              <a:lnSpc>
                <a:spcPts val="2800"/>
              </a:lnSpc>
              <a:spcBef>
                <a:spcPts val="1420"/>
              </a:spcBef>
            </a:pPr>
            <a:r>
              <a:rPr lang="en-US" spc="-5" dirty="0">
                <a:latin typeface="Arial Narrow"/>
                <a:cs typeface="Arial Narrow"/>
              </a:rPr>
              <a:t>Charge </a:t>
            </a:r>
            <a:r>
              <a:rPr lang="en-US" dirty="0">
                <a:latin typeface="Arial Narrow"/>
                <a:cs typeface="Arial Narrow"/>
              </a:rPr>
              <a:t>exchange injection also </a:t>
            </a:r>
            <a:r>
              <a:rPr lang="en-US" spc="-5" dirty="0">
                <a:latin typeface="Arial Narrow"/>
                <a:cs typeface="Arial Narrow"/>
              </a:rPr>
              <a:t>required </a:t>
            </a:r>
            <a:r>
              <a:rPr lang="en-US" dirty="0">
                <a:latin typeface="Arial Narrow"/>
                <a:cs typeface="Arial Narrow"/>
              </a:rPr>
              <a:t>if want output beam emittance to be less than the sum of the input emittances</a:t>
            </a:r>
            <a:r>
              <a:rPr lang="en-US" spc="-65" dirty="0">
                <a:latin typeface="Arial Narrow"/>
                <a:cs typeface="Arial Narrow"/>
              </a:rPr>
              <a:t> </a:t>
            </a:r>
            <a:endParaRPr lang="en-US" dirty="0">
              <a:latin typeface="Arial Narrow"/>
              <a:cs typeface="Arial Narrow"/>
            </a:endParaRPr>
          </a:p>
          <a:p>
            <a:pPr marL="241300" marR="187325" indent="-228600">
              <a:lnSpc>
                <a:spcPts val="2800"/>
              </a:lnSpc>
              <a:spcBef>
                <a:spcPts val="1420"/>
              </a:spcBef>
            </a:pPr>
            <a:r>
              <a:rPr lang="en-US" spc="-120" dirty="0">
                <a:latin typeface="Arial Narrow"/>
                <a:cs typeface="Arial Narrow"/>
              </a:rPr>
              <a:t>To </a:t>
            </a:r>
            <a:r>
              <a:rPr lang="en-US" dirty="0">
                <a:latin typeface="Arial Narrow"/>
                <a:cs typeface="Arial Narrow"/>
              </a:rPr>
              <a:t>accumulate </a:t>
            </a:r>
            <a:r>
              <a:rPr lang="en-US" spc="-5" dirty="0">
                <a:latin typeface="Arial Narrow"/>
                <a:cs typeface="Arial Narrow"/>
              </a:rPr>
              <a:t>protons </a:t>
            </a:r>
            <a:r>
              <a:rPr lang="en-US" dirty="0">
                <a:latin typeface="Arial Narrow"/>
                <a:cs typeface="Arial Narrow"/>
              </a:rPr>
              <a:t>and use </a:t>
            </a:r>
            <a:r>
              <a:rPr lang="en-US" spc="-5" dirty="0">
                <a:latin typeface="Arial Narrow"/>
                <a:cs typeface="Arial Narrow"/>
              </a:rPr>
              <a:t>charge-exchange </a:t>
            </a:r>
            <a:r>
              <a:rPr lang="en-US" dirty="0">
                <a:latin typeface="Arial Narrow"/>
                <a:cs typeface="Arial Narrow"/>
              </a:rPr>
              <a:t>injection you</a:t>
            </a:r>
            <a:r>
              <a:rPr lang="en-US" spc="-60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must </a:t>
            </a:r>
            <a:r>
              <a:rPr lang="en-US" spc="-5" dirty="0">
                <a:latin typeface="Arial Narrow"/>
                <a:cs typeface="Arial Narrow"/>
              </a:rPr>
              <a:t>accelerate </a:t>
            </a:r>
            <a:r>
              <a:rPr lang="en-US" spc="5" dirty="0">
                <a:latin typeface="Arial Narrow"/>
                <a:cs typeface="Arial Narrow"/>
              </a:rPr>
              <a:t>H</a:t>
            </a:r>
            <a:r>
              <a:rPr lang="en-US" spc="7" baseline="26143" dirty="0">
                <a:latin typeface="Arial Narrow"/>
                <a:cs typeface="Arial Narrow"/>
              </a:rPr>
              <a:t>−</a:t>
            </a:r>
            <a:r>
              <a:rPr lang="en-US" spc="-67" baseline="26143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ions</a:t>
            </a:r>
          </a:p>
        </p:txBody>
      </p:sp>
    </p:spTree>
    <p:extLst>
      <p:ext uri="{BB962C8B-B14F-4D97-AF65-F5344CB8AC3E}">
        <p14:creationId xmlns:p14="http://schemas.microsoft.com/office/powerpoint/2010/main" val="99020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</a:t>
            </a:r>
            <a:r>
              <a:rPr lang="en-US" spc="-5" dirty="0"/>
              <a:t>t</a:t>
            </a:r>
            <a:r>
              <a:rPr lang="en-US" dirty="0"/>
              <a:t>inuous beam loss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688339" y="1506219"/>
            <a:ext cx="10585544" cy="1687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2800"/>
              </a:lnSpc>
            </a:pPr>
            <a:r>
              <a:rPr sz="2600" dirty="0">
                <a:solidFill>
                  <a:srgbClr val="006C3A"/>
                </a:solidFill>
                <a:latin typeface="Arial"/>
                <a:cs typeface="Arial"/>
              </a:rPr>
              <a:t>•</a:t>
            </a:r>
            <a:r>
              <a:rPr sz="2600" dirty="0">
                <a:solidFill>
                  <a:srgbClr val="007D4A"/>
                </a:solidFill>
                <a:latin typeface="Helvetica"/>
                <a:cs typeface="Helvetica"/>
              </a:rPr>
              <a:t>  </a:t>
            </a:r>
            <a:r>
              <a:rPr sz="2600" spc="-5" dirty="0">
                <a:latin typeface="Arial Narrow"/>
                <a:cs typeface="Arial Narrow"/>
              </a:rPr>
              <a:t>There are </a:t>
            </a:r>
            <a:r>
              <a:rPr sz="2600" dirty="0">
                <a:latin typeface="Arial Narrow"/>
                <a:cs typeface="Arial Narrow"/>
              </a:rPr>
              <a:t>many </a:t>
            </a:r>
            <a:r>
              <a:rPr sz="2600" spc="-5" dirty="0">
                <a:latin typeface="Arial Narrow"/>
                <a:cs typeface="Arial Narrow"/>
              </a:rPr>
              <a:t>different </a:t>
            </a:r>
            <a:r>
              <a:rPr sz="2600" dirty="0">
                <a:latin typeface="Arial Narrow"/>
                <a:cs typeface="Arial Narrow"/>
              </a:rPr>
              <a:t>and </a:t>
            </a:r>
            <a:r>
              <a:rPr sz="2600" spc="-5" dirty="0">
                <a:latin typeface="Arial Narrow"/>
                <a:cs typeface="Arial Narrow"/>
              </a:rPr>
              <a:t>interesting </a:t>
            </a:r>
            <a:r>
              <a:rPr sz="2600" dirty="0">
                <a:latin typeface="Arial Narrow"/>
                <a:cs typeface="Arial Narrow"/>
              </a:rPr>
              <a:t>continuous beam</a:t>
            </a:r>
            <a:r>
              <a:rPr sz="2600" spc="-19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loss mechanisms in </a:t>
            </a:r>
            <a:r>
              <a:rPr sz="2600" spc="-5" dirty="0">
                <a:latin typeface="Arial Narrow"/>
                <a:cs typeface="Arial Narrow"/>
              </a:rPr>
              <a:t>high-intensity </a:t>
            </a:r>
            <a:r>
              <a:rPr sz="2600" spc="5" dirty="0">
                <a:latin typeface="Arial Narrow"/>
                <a:cs typeface="Arial Narrow"/>
              </a:rPr>
              <a:t>H</a:t>
            </a:r>
            <a:r>
              <a:rPr sz="2550" spc="7" baseline="26143" dirty="0">
                <a:latin typeface="Arial Narrow"/>
                <a:cs typeface="Arial Narrow"/>
              </a:rPr>
              <a:t>+ </a:t>
            </a:r>
            <a:r>
              <a:rPr sz="2600" dirty="0">
                <a:latin typeface="Arial Narrow"/>
                <a:cs typeface="Arial Narrow"/>
              </a:rPr>
              <a:t>and </a:t>
            </a:r>
            <a:r>
              <a:rPr sz="2600" spc="5" dirty="0">
                <a:latin typeface="Arial Narrow"/>
                <a:cs typeface="Arial Narrow"/>
              </a:rPr>
              <a:t>H</a:t>
            </a:r>
            <a:r>
              <a:rPr sz="2550" spc="7" baseline="26143" dirty="0">
                <a:latin typeface="Arial Narrow"/>
                <a:cs typeface="Arial Narrow"/>
              </a:rPr>
              <a:t>−</a:t>
            </a:r>
            <a:r>
              <a:rPr sz="2550" spc="-37" baseline="26143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linacs</a:t>
            </a:r>
          </a:p>
          <a:p>
            <a:pPr marL="355600">
              <a:lnSpc>
                <a:spcPct val="100000"/>
              </a:lnSpc>
              <a:spcBef>
                <a:spcPts val="860"/>
              </a:spcBef>
            </a:pPr>
            <a:r>
              <a:rPr sz="2400" dirty="0">
                <a:solidFill>
                  <a:srgbClr val="006C3A"/>
                </a:solidFill>
                <a:latin typeface="Arial"/>
                <a:cs typeface="Arial"/>
              </a:rPr>
              <a:t>–</a:t>
            </a:r>
            <a:r>
              <a:rPr sz="2400" dirty="0">
                <a:solidFill>
                  <a:srgbClr val="007D4A"/>
                </a:solidFill>
                <a:latin typeface="Helvetica"/>
                <a:cs typeface="Helvetica"/>
              </a:rPr>
              <a:t>  </a:t>
            </a:r>
            <a:r>
              <a:rPr sz="2400" dirty="0">
                <a:solidFill>
                  <a:srgbClr val="0000FF"/>
                </a:solidFill>
                <a:latin typeface="Arial Narrow"/>
                <a:cs typeface="Arial Narrow"/>
              </a:rPr>
              <a:t>Residual gas</a:t>
            </a:r>
            <a:r>
              <a:rPr sz="2400" spc="-204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 Narrow"/>
                <a:cs typeface="Arial Narrow"/>
              </a:rPr>
              <a:t>stripping</a:t>
            </a:r>
            <a:endParaRPr sz="2400" dirty="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  <a:spcBef>
                <a:spcPts val="919"/>
              </a:spcBef>
            </a:pPr>
            <a:r>
              <a:rPr sz="2400" dirty="0">
                <a:solidFill>
                  <a:srgbClr val="006C3A"/>
                </a:solidFill>
                <a:latin typeface="Arial"/>
                <a:cs typeface="Arial"/>
              </a:rPr>
              <a:t>–</a:t>
            </a:r>
            <a:r>
              <a:rPr sz="2400" dirty="0">
                <a:solidFill>
                  <a:srgbClr val="007D4A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solidFill>
                  <a:srgbClr val="0000FF"/>
                </a:solidFill>
                <a:latin typeface="Arial Narrow"/>
                <a:cs typeface="Arial Narrow"/>
              </a:rPr>
              <a:t>Intra-beam</a:t>
            </a:r>
            <a:r>
              <a:rPr sz="2400" spc="-160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 Narrow"/>
                <a:cs typeface="Arial Narrow"/>
              </a:rPr>
              <a:t>stripping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1031239" y="3291839"/>
            <a:ext cx="7261859" cy="2282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6C3A"/>
                </a:solidFill>
                <a:latin typeface="Arial"/>
                <a:cs typeface="Arial"/>
              </a:rPr>
              <a:t>–</a:t>
            </a:r>
            <a:r>
              <a:rPr sz="2400" dirty="0">
                <a:solidFill>
                  <a:srgbClr val="007D4A"/>
                </a:solidFill>
                <a:latin typeface="Helvetica"/>
                <a:cs typeface="Helvetica"/>
              </a:rPr>
              <a:t>  </a:t>
            </a:r>
            <a:r>
              <a:rPr sz="2400" dirty="0">
                <a:solidFill>
                  <a:srgbClr val="0000FF"/>
                </a:solidFill>
                <a:latin typeface="Arial Narrow"/>
                <a:cs typeface="Arial Narrow"/>
              </a:rPr>
              <a:t>H</a:t>
            </a:r>
            <a:r>
              <a:rPr sz="2400" baseline="24305" dirty="0">
                <a:solidFill>
                  <a:srgbClr val="0433FF"/>
                </a:solidFill>
                <a:latin typeface="Arial Narrow"/>
                <a:cs typeface="Arial Narrow"/>
              </a:rPr>
              <a:t>+ </a:t>
            </a:r>
            <a:r>
              <a:rPr sz="2400" spc="-5" dirty="0">
                <a:solidFill>
                  <a:srgbClr val="0000FF"/>
                </a:solidFill>
                <a:latin typeface="Arial Narrow"/>
                <a:cs typeface="Arial Narrow"/>
              </a:rPr>
              <a:t>capture </a:t>
            </a:r>
            <a:r>
              <a:rPr sz="2400" dirty="0">
                <a:solidFill>
                  <a:srgbClr val="0000FF"/>
                </a:solidFill>
                <a:latin typeface="Arial Narrow"/>
                <a:cs typeface="Arial Narrow"/>
              </a:rPr>
              <a:t>and</a:t>
            </a:r>
            <a:r>
              <a:rPr sz="2400" spc="-150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 Narrow"/>
                <a:cs typeface="Arial Narrow"/>
              </a:rPr>
              <a:t>acceleration</a:t>
            </a:r>
            <a:endParaRPr sz="24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dirty="0">
                <a:solidFill>
                  <a:srgbClr val="006C3A"/>
                </a:solidFill>
                <a:latin typeface="Arial"/>
                <a:cs typeface="Arial"/>
              </a:rPr>
              <a:t>–</a:t>
            </a:r>
            <a:r>
              <a:rPr sz="2400" dirty="0">
                <a:solidFill>
                  <a:srgbClr val="007D4A"/>
                </a:solidFill>
                <a:latin typeface="Helvetica"/>
                <a:cs typeface="Helvetica"/>
              </a:rPr>
              <a:t>  </a:t>
            </a:r>
            <a:r>
              <a:rPr sz="2400" dirty="0">
                <a:solidFill>
                  <a:srgbClr val="0000FF"/>
                </a:solidFill>
                <a:latin typeface="Arial Narrow"/>
                <a:cs typeface="Arial Narrow"/>
              </a:rPr>
              <a:t>Field</a:t>
            </a:r>
            <a:r>
              <a:rPr sz="2400" spc="-200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 Narrow"/>
                <a:cs typeface="Arial Narrow"/>
              </a:rPr>
              <a:t>stripping</a:t>
            </a:r>
            <a:endParaRPr lang="en-US" sz="2400" spc="-5" dirty="0">
              <a:solidFill>
                <a:srgbClr val="0000FF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dirty="0">
                <a:solidFill>
                  <a:srgbClr val="006C3A"/>
                </a:solidFill>
                <a:latin typeface="Arial"/>
                <a:cs typeface="Arial"/>
              </a:rPr>
              <a:t>–</a:t>
            </a:r>
            <a:r>
              <a:rPr sz="2400" dirty="0">
                <a:solidFill>
                  <a:srgbClr val="007D4A"/>
                </a:solidFill>
                <a:latin typeface="Helvetica"/>
                <a:cs typeface="Helvetica"/>
              </a:rPr>
              <a:t>  </a:t>
            </a:r>
            <a:r>
              <a:rPr sz="2400" dirty="0">
                <a:latin typeface="Arial Narrow"/>
                <a:cs typeface="Arial Narrow"/>
              </a:rPr>
              <a:t>Beam halo/tails </a:t>
            </a:r>
            <a:r>
              <a:rPr sz="2400" spc="-5" dirty="0">
                <a:latin typeface="Arial Narrow"/>
                <a:cs typeface="Arial Narrow"/>
              </a:rPr>
              <a:t>(resonances, </a:t>
            </a:r>
            <a:r>
              <a:rPr sz="2400" dirty="0">
                <a:latin typeface="Arial Narrow"/>
                <a:cs typeface="Arial Narrow"/>
              </a:rPr>
              <a:t>collective </a:t>
            </a:r>
            <a:r>
              <a:rPr sz="2400" spc="-5" dirty="0">
                <a:latin typeface="Arial Narrow"/>
                <a:cs typeface="Arial Narrow"/>
              </a:rPr>
              <a:t>effects, </a:t>
            </a:r>
            <a:r>
              <a:rPr sz="2400" dirty="0">
                <a:latin typeface="Arial Narrow"/>
                <a:cs typeface="Arial Narrow"/>
              </a:rPr>
              <a:t>mismatch,</a:t>
            </a:r>
            <a:r>
              <a:rPr sz="2400" spc="-19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etc.)</a:t>
            </a: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2400" dirty="0">
                <a:solidFill>
                  <a:srgbClr val="006C3A"/>
                </a:solidFill>
                <a:latin typeface="Arial"/>
                <a:cs typeface="Arial"/>
              </a:rPr>
              <a:t>–</a:t>
            </a:r>
            <a:r>
              <a:rPr sz="2400" dirty="0">
                <a:solidFill>
                  <a:srgbClr val="007D4A"/>
                </a:solidFill>
                <a:latin typeface="Helvetica"/>
                <a:cs typeface="Helvetica"/>
              </a:rPr>
              <a:t>  </a:t>
            </a:r>
            <a:r>
              <a:rPr sz="2400" dirty="0">
                <a:latin typeface="Arial Narrow"/>
                <a:cs typeface="Arial Narrow"/>
              </a:rPr>
              <a:t>RF and/or ion </a:t>
            </a:r>
            <a:r>
              <a:rPr sz="2400" spc="-5" dirty="0">
                <a:latin typeface="Arial Narrow"/>
                <a:cs typeface="Arial Narrow"/>
              </a:rPr>
              <a:t>source turn </a:t>
            </a:r>
            <a:r>
              <a:rPr sz="2400" spc="-10" dirty="0">
                <a:latin typeface="Arial Narrow"/>
                <a:cs typeface="Arial Narrow"/>
              </a:rPr>
              <a:t>on/off</a:t>
            </a:r>
            <a:r>
              <a:rPr sz="2400" spc="-1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transients</a:t>
            </a:r>
            <a:endParaRPr sz="24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2400" dirty="0">
                <a:solidFill>
                  <a:srgbClr val="006C3A"/>
                </a:solidFill>
                <a:latin typeface="Arial"/>
                <a:cs typeface="Arial"/>
              </a:rPr>
              <a:t>–</a:t>
            </a:r>
            <a:r>
              <a:rPr sz="2400" dirty="0">
                <a:solidFill>
                  <a:srgbClr val="007D4A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latin typeface="Arial Narrow"/>
                <a:cs typeface="Arial Narrow"/>
              </a:rPr>
              <a:t>Dark current from </a:t>
            </a:r>
            <a:r>
              <a:rPr sz="2400" dirty="0">
                <a:latin typeface="Arial Narrow"/>
                <a:cs typeface="Arial Narrow"/>
              </a:rPr>
              <a:t>ion</a:t>
            </a:r>
            <a:r>
              <a:rPr sz="2400" spc="-15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source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7742538" y="2415615"/>
            <a:ext cx="304800" cy="1760969"/>
          </a:xfrm>
          <a:custGeom>
            <a:avLst/>
            <a:gdLst/>
            <a:ahLst/>
            <a:cxnLst/>
            <a:rect l="l" t="t" r="r" b="b"/>
            <a:pathLst>
              <a:path w="304800" h="2308860">
                <a:moveTo>
                  <a:pt x="0" y="0"/>
                </a:moveTo>
                <a:lnTo>
                  <a:pt x="59321" y="1995"/>
                </a:lnTo>
                <a:lnTo>
                  <a:pt x="107763" y="7439"/>
                </a:lnTo>
                <a:lnTo>
                  <a:pt x="140423" y="15512"/>
                </a:lnTo>
                <a:lnTo>
                  <a:pt x="152400" y="25398"/>
                </a:lnTo>
                <a:lnTo>
                  <a:pt x="152400" y="1128993"/>
                </a:lnTo>
                <a:lnTo>
                  <a:pt x="164376" y="1138880"/>
                </a:lnTo>
                <a:lnTo>
                  <a:pt x="197036" y="1146953"/>
                </a:lnTo>
                <a:lnTo>
                  <a:pt x="245478" y="1152396"/>
                </a:lnTo>
                <a:lnTo>
                  <a:pt x="304799" y="1154392"/>
                </a:lnTo>
                <a:lnTo>
                  <a:pt x="245478" y="1156388"/>
                </a:lnTo>
                <a:lnTo>
                  <a:pt x="197036" y="1161831"/>
                </a:lnTo>
                <a:lnTo>
                  <a:pt x="164376" y="1169904"/>
                </a:lnTo>
                <a:lnTo>
                  <a:pt x="152400" y="1179791"/>
                </a:lnTo>
                <a:lnTo>
                  <a:pt x="152400" y="2283386"/>
                </a:lnTo>
                <a:lnTo>
                  <a:pt x="140423" y="2293272"/>
                </a:lnTo>
                <a:lnTo>
                  <a:pt x="107763" y="2301346"/>
                </a:lnTo>
                <a:lnTo>
                  <a:pt x="59321" y="2306789"/>
                </a:lnTo>
                <a:lnTo>
                  <a:pt x="0" y="2308785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 txBox="1"/>
          <p:nvPr/>
        </p:nvSpPr>
        <p:spPr>
          <a:xfrm>
            <a:off x="8121480" y="3100704"/>
            <a:ext cx="107569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400" b="1" baseline="24305" dirty="0">
                <a:solidFill>
                  <a:srgbClr val="0433FF"/>
                </a:solidFill>
                <a:latin typeface="Arial"/>
                <a:cs typeface="Arial"/>
              </a:rPr>
              <a:t>−</a:t>
            </a:r>
            <a:r>
              <a:rPr sz="2400" b="1" spc="-150" baseline="2430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only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27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/>
              <a:t>Residual </a:t>
            </a:r>
            <a:r>
              <a:rPr lang="en-US" dirty="0"/>
              <a:t>gas</a:t>
            </a:r>
            <a:r>
              <a:rPr lang="en-US" spc="-65" dirty="0"/>
              <a:t> </a:t>
            </a:r>
            <a:r>
              <a:rPr lang="en-US" spc="-5" dirty="0"/>
              <a:t>stripping</a:t>
            </a:r>
            <a:endParaRPr lang="en-US" dirty="0"/>
          </a:p>
        </p:txBody>
      </p:sp>
      <p:sp>
        <p:nvSpPr>
          <p:cNvPr id="4" name="object 3"/>
          <p:cNvSpPr txBox="1"/>
          <p:nvPr/>
        </p:nvSpPr>
        <p:spPr>
          <a:xfrm>
            <a:off x="946524" y="1128387"/>
            <a:ext cx="8610600" cy="160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236854" indent="-228600">
              <a:lnSpc>
                <a:spcPts val="2800"/>
              </a:lnSpc>
            </a:pPr>
            <a:r>
              <a:rPr sz="2600" dirty="0">
                <a:solidFill>
                  <a:srgbClr val="006C3A"/>
                </a:solidFill>
                <a:latin typeface="Arial"/>
                <a:cs typeface="Arial"/>
              </a:rPr>
              <a:t>•</a:t>
            </a:r>
            <a:r>
              <a:rPr sz="2600" dirty="0">
                <a:solidFill>
                  <a:srgbClr val="007D4A"/>
                </a:solidFill>
                <a:latin typeface="Helvetica"/>
                <a:cs typeface="Helvetica"/>
              </a:rPr>
              <a:t>  </a:t>
            </a:r>
            <a:r>
              <a:rPr sz="2600" dirty="0">
                <a:latin typeface="Arial Narrow"/>
                <a:cs typeface="Arial Narrow"/>
              </a:rPr>
              <a:t>Beam loss caused by single (H</a:t>
            </a:r>
            <a:r>
              <a:rPr sz="2550" baseline="26143" dirty="0">
                <a:latin typeface="Arial Narrow"/>
                <a:cs typeface="Arial Narrow"/>
              </a:rPr>
              <a:t>− </a:t>
            </a:r>
            <a:r>
              <a:rPr sz="2600" dirty="0">
                <a:latin typeface="Arial Narrow"/>
                <a:cs typeface="Arial Narrow"/>
              </a:rPr>
              <a:t>to </a:t>
            </a:r>
            <a:r>
              <a:rPr sz="2600" spc="5" dirty="0">
                <a:latin typeface="Arial Narrow"/>
                <a:cs typeface="Arial Narrow"/>
              </a:rPr>
              <a:t>H</a:t>
            </a:r>
            <a:r>
              <a:rPr sz="2550" spc="7" baseline="26143" dirty="0">
                <a:latin typeface="Arial Narrow"/>
                <a:cs typeface="Arial Narrow"/>
              </a:rPr>
              <a:t>0</a:t>
            </a:r>
            <a:r>
              <a:rPr sz="2600" spc="5" dirty="0">
                <a:latin typeface="Arial Narrow"/>
                <a:cs typeface="Arial Narrow"/>
              </a:rPr>
              <a:t>) </a:t>
            </a:r>
            <a:r>
              <a:rPr sz="2600" dirty="0">
                <a:latin typeface="Arial Narrow"/>
                <a:cs typeface="Arial Narrow"/>
              </a:rPr>
              <a:t>or double (H</a:t>
            </a:r>
            <a:r>
              <a:rPr sz="2550" baseline="26143" dirty="0">
                <a:latin typeface="Arial Narrow"/>
                <a:cs typeface="Arial Narrow"/>
              </a:rPr>
              <a:t>− </a:t>
            </a:r>
            <a:r>
              <a:rPr sz="2600" dirty="0">
                <a:latin typeface="Arial Narrow"/>
                <a:cs typeface="Arial Narrow"/>
              </a:rPr>
              <a:t>to </a:t>
            </a:r>
            <a:r>
              <a:rPr sz="2600" spc="5" dirty="0">
                <a:latin typeface="Arial Narrow"/>
                <a:cs typeface="Arial Narrow"/>
              </a:rPr>
              <a:t>H</a:t>
            </a:r>
            <a:r>
              <a:rPr sz="2550" spc="7" baseline="26143" dirty="0">
                <a:latin typeface="Arial Narrow"/>
                <a:cs typeface="Arial Narrow"/>
              </a:rPr>
              <a:t>+</a:t>
            </a:r>
            <a:r>
              <a:rPr sz="2600" spc="5" dirty="0">
                <a:latin typeface="Arial Narrow"/>
                <a:cs typeface="Arial Narrow"/>
              </a:rPr>
              <a:t>) </a:t>
            </a:r>
            <a:r>
              <a:rPr sz="2600" spc="-5" dirty="0">
                <a:latin typeface="Arial Narrow"/>
                <a:cs typeface="Arial Narrow"/>
              </a:rPr>
              <a:t>stripping  </a:t>
            </a:r>
            <a:r>
              <a:rPr sz="2600" dirty="0">
                <a:latin typeface="Arial Narrow"/>
                <a:cs typeface="Arial Narrow"/>
              </a:rPr>
              <a:t>due to </a:t>
            </a:r>
            <a:r>
              <a:rPr sz="2600" spc="-5" dirty="0">
                <a:latin typeface="Arial Narrow"/>
                <a:cs typeface="Arial Narrow"/>
              </a:rPr>
              <a:t>interaction </a:t>
            </a:r>
            <a:r>
              <a:rPr sz="2600" dirty="0">
                <a:latin typeface="Arial Narrow"/>
                <a:cs typeface="Arial Narrow"/>
              </a:rPr>
              <a:t>with </a:t>
            </a:r>
            <a:r>
              <a:rPr sz="2600" spc="-5" dirty="0">
                <a:latin typeface="Arial Narrow"/>
                <a:cs typeface="Arial Narrow"/>
              </a:rPr>
              <a:t>residual</a:t>
            </a:r>
            <a:r>
              <a:rPr sz="2600" spc="-1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gas</a:t>
            </a:r>
          </a:p>
          <a:p>
            <a:pPr marL="241300" marR="5080" indent="-228600">
              <a:lnSpc>
                <a:spcPts val="2800"/>
              </a:lnSpc>
              <a:spcBef>
                <a:spcPts val="1400"/>
              </a:spcBef>
            </a:pPr>
            <a:r>
              <a:rPr sz="2600" dirty="0">
                <a:solidFill>
                  <a:srgbClr val="006C3A"/>
                </a:solidFill>
                <a:latin typeface="Arial"/>
                <a:cs typeface="Arial"/>
              </a:rPr>
              <a:t>•</a:t>
            </a:r>
            <a:r>
              <a:rPr sz="2600" dirty="0">
                <a:solidFill>
                  <a:srgbClr val="007D4A"/>
                </a:solidFill>
                <a:latin typeface="Helvetica"/>
                <a:cs typeface="Helvetica"/>
              </a:rPr>
              <a:t>  </a:t>
            </a:r>
            <a:r>
              <a:rPr sz="2600" dirty="0">
                <a:latin typeface="Arial Narrow"/>
                <a:cs typeface="Arial Narrow"/>
              </a:rPr>
              <a:t>Can occur </a:t>
            </a:r>
            <a:r>
              <a:rPr sz="2600" spc="-5" dirty="0">
                <a:latin typeface="Arial Narrow"/>
                <a:cs typeface="Arial Narrow"/>
              </a:rPr>
              <a:t>anywhere </a:t>
            </a:r>
            <a:r>
              <a:rPr sz="2600" dirty="0">
                <a:latin typeface="Arial Narrow"/>
                <a:cs typeface="Arial Narrow"/>
              </a:rPr>
              <a:t>in the </a:t>
            </a:r>
            <a:r>
              <a:rPr sz="2600" spc="-15" dirty="0">
                <a:latin typeface="Arial Narrow"/>
                <a:cs typeface="Arial Narrow"/>
              </a:rPr>
              <a:t>accelerator, </a:t>
            </a:r>
            <a:r>
              <a:rPr sz="2600" dirty="0">
                <a:latin typeface="Arial Narrow"/>
                <a:cs typeface="Arial Narrow"/>
              </a:rPr>
              <a:t>but </a:t>
            </a:r>
            <a:r>
              <a:rPr sz="2600" spc="-5" dirty="0">
                <a:latin typeface="Arial Narrow"/>
                <a:cs typeface="Arial Narrow"/>
              </a:rPr>
              <a:t>cross </a:t>
            </a:r>
            <a:r>
              <a:rPr sz="2600" dirty="0">
                <a:latin typeface="Arial Narrow"/>
                <a:cs typeface="Arial Narrow"/>
              </a:rPr>
              <a:t>sections </a:t>
            </a:r>
            <a:r>
              <a:rPr sz="2600" spc="-5" dirty="0">
                <a:latin typeface="Arial Narrow"/>
                <a:cs typeface="Arial Narrow"/>
              </a:rPr>
              <a:t>are</a:t>
            </a:r>
            <a:r>
              <a:rPr sz="2600" spc="-15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highest  at low beam</a:t>
            </a:r>
            <a:r>
              <a:rPr sz="2600" spc="-70" dirty="0">
                <a:latin typeface="Arial Narrow"/>
                <a:cs typeface="Arial Narrow"/>
              </a:rPr>
              <a:t> </a:t>
            </a:r>
            <a:r>
              <a:rPr sz="2600" spc="-5" dirty="0">
                <a:latin typeface="Arial Narrow"/>
                <a:cs typeface="Arial Narrow"/>
              </a:rPr>
              <a:t>energies</a:t>
            </a:r>
            <a:endParaRPr sz="2600" dirty="0">
              <a:latin typeface="Arial Narrow"/>
              <a:cs typeface="Arial Narrow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2099541" y="2829929"/>
            <a:ext cx="3550770" cy="350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044752" y="3485249"/>
            <a:ext cx="3795395" cy="123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Cross section for double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stripping  </a:t>
            </a:r>
            <a:r>
              <a:rPr sz="2000" spc="5" dirty="0">
                <a:latin typeface="Arial"/>
                <a:cs typeface="Arial"/>
              </a:rPr>
              <a:t>(H</a:t>
            </a:r>
            <a:r>
              <a:rPr sz="1950" spc="7" baseline="25641" dirty="0">
                <a:latin typeface="Arial"/>
                <a:cs typeface="Arial"/>
              </a:rPr>
              <a:t>− </a:t>
            </a:r>
            <a:r>
              <a:rPr sz="2000" dirty="0">
                <a:latin typeface="Arial"/>
                <a:cs typeface="Arial"/>
              </a:rPr>
              <a:t>to 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1950" spc="7" baseline="25641" dirty="0">
                <a:latin typeface="Arial"/>
                <a:cs typeface="Arial"/>
              </a:rPr>
              <a:t>+</a:t>
            </a:r>
            <a:r>
              <a:rPr sz="2000" spc="5" dirty="0">
                <a:latin typeface="Arial"/>
                <a:cs typeface="Arial"/>
              </a:rPr>
              <a:t>) </a:t>
            </a:r>
            <a:r>
              <a:rPr sz="2000" dirty="0">
                <a:latin typeface="Arial"/>
                <a:cs typeface="Arial"/>
              </a:rPr>
              <a:t>is about 4% of cross  section for single stripping (H</a:t>
            </a:r>
            <a:r>
              <a:rPr sz="1950" baseline="25641" dirty="0">
                <a:latin typeface="Arial"/>
                <a:cs typeface="Arial"/>
              </a:rPr>
              <a:t>− </a:t>
            </a:r>
            <a:r>
              <a:rPr sz="2000" dirty="0">
                <a:latin typeface="Arial"/>
                <a:cs typeface="Arial"/>
              </a:rPr>
              <a:t>to  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1950" spc="7" baseline="25641" dirty="0">
                <a:latin typeface="Arial"/>
                <a:cs typeface="Arial"/>
              </a:rPr>
              <a:t>0</a:t>
            </a:r>
            <a:r>
              <a:rPr sz="2000" spc="5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6356089" y="5658318"/>
            <a:ext cx="320103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i="1" dirty="0">
                <a:latin typeface="Arial"/>
                <a:cs typeface="Arial"/>
              </a:rPr>
              <a:t>G. Gillespie, Phys. </a:t>
            </a:r>
            <a:r>
              <a:rPr sz="1400" i="1" spc="-30" dirty="0">
                <a:latin typeface="Arial"/>
                <a:cs typeface="Arial"/>
              </a:rPr>
              <a:t>Rev. </a:t>
            </a:r>
            <a:r>
              <a:rPr sz="1400" i="1" dirty="0">
                <a:latin typeface="Arial"/>
                <a:cs typeface="Arial"/>
              </a:rPr>
              <a:t>A 15 (1977)</a:t>
            </a:r>
            <a:r>
              <a:rPr sz="1400" i="1" spc="-16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563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639"/>
              </a:lnSpc>
            </a:pPr>
            <a:r>
              <a:rPr sz="1400" i="1" dirty="0">
                <a:latin typeface="Arial"/>
                <a:cs typeface="Arial"/>
              </a:rPr>
              <a:t>G. Gillespie, Phys. </a:t>
            </a:r>
            <a:r>
              <a:rPr sz="1400" i="1" spc="-30" dirty="0">
                <a:latin typeface="Arial"/>
                <a:cs typeface="Arial"/>
              </a:rPr>
              <a:t>Rev. </a:t>
            </a:r>
            <a:r>
              <a:rPr sz="1400" i="1" dirty="0">
                <a:latin typeface="Arial"/>
                <a:cs typeface="Arial"/>
              </a:rPr>
              <a:t>A 16 (1977)</a:t>
            </a:r>
            <a:r>
              <a:rPr sz="1400" i="1" spc="-16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943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3377751" y="6238523"/>
            <a:ext cx="174815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0.6 to 600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MeV</a:t>
            </a:r>
          </a:p>
        </p:txBody>
      </p:sp>
      <p:sp>
        <p:nvSpPr>
          <p:cNvPr id="9" name="object 8"/>
          <p:cNvSpPr/>
          <p:nvPr/>
        </p:nvSpPr>
        <p:spPr>
          <a:xfrm>
            <a:off x="5183229" y="6252410"/>
            <a:ext cx="473825" cy="295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5227744" y="6380573"/>
            <a:ext cx="255904" cy="12700"/>
          </a:xfrm>
          <a:custGeom>
            <a:avLst/>
            <a:gdLst/>
            <a:ahLst/>
            <a:cxnLst/>
            <a:rect l="l" t="t" r="r" b="b"/>
            <a:pathLst>
              <a:path w="255904" h="12700">
                <a:moveTo>
                  <a:pt x="0" y="12284"/>
                </a:moveTo>
                <a:lnTo>
                  <a:pt x="255811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/>
        </p:nvSpPr>
        <p:spPr>
          <a:xfrm>
            <a:off x="5390807" y="6325325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10" h="118109">
                <a:moveTo>
                  <a:pt x="14149" y="0"/>
                </a:moveTo>
                <a:lnTo>
                  <a:pt x="6479" y="2417"/>
                </a:lnTo>
                <a:lnTo>
                  <a:pt x="0" y="14859"/>
                </a:lnTo>
                <a:lnTo>
                  <a:pt x="2416" y="22528"/>
                </a:lnTo>
                <a:lnTo>
                  <a:pt x="67572" y="56456"/>
                </a:lnTo>
                <a:lnTo>
                  <a:pt x="5967" y="96471"/>
                </a:lnTo>
                <a:lnTo>
                  <a:pt x="4297" y="104337"/>
                </a:lnTo>
                <a:lnTo>
                  <a:pt x="11937" y="116101"/>
                </a:lnTo>
                <a:lnTo>
                  <a:pt x="19804" y="117772"/>
                </a:lnTo>
                <a:lnTo>
                  <a:pt x="117924" y="54038"/>
                </a:lnTo>
                <a:lnTo>
                  <a:pt x="14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/>
          <p:nvPr/>
        </p:nvSpPr>
        <p:spPr>
          <a:xfrm>
            <a:off x="2315338" y="6260722"/>
            <a:ext cx="1030778" cy="295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/>
          <p:cNvSpPr/>
          <p:nvPr/>
        </p:nvSpPr>
        <p:spPr>
          <a:xfrm>
            <a:off x="2486017" y="6387535"/>
            <a:ext cx="813435" cy="0"/>
          </a:xfrm>
          <a:custGeom>
            <a:avLst/>
            <a:gdLst/>
            <a:ahLst/>
            <a:cxnLst/>
            <a:rect l="l" t="t" r="r" b="b"/>
            <a:pathLst>
              <a:path w="813435">
                <a:moveTo>
                  <a:pt x="812994" y="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/>
          <p:nvPr/>
        </p:nvSpPr>
        <p:spPr>
          <a:xfrm>
            <a:off x="2460812" y="6328582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5" h="118109">
                <a:moveTo>
                  <a:pt x="101064" y="0"/>
                </a:moveTo>
                <a:lnTo>
                  <a:pt x="0" y="58954"/>
                </a:lnTo>
                <a:lnTo>
                  <a:pt x="101064" y="117908"/>
                </a:lnTo>
                <a:lnTo>
                  <a:pt x="108840" y="115861"/>
                </a:lnTo>
                <a:lnTo>
                  <a:pt x="115909" y="103744"/>
                </a:lnTo>
                <a:lnTo>
                  <a:pt x="113861" y="95968"/>
                </a:lnTo>
                <a:lnTo>
                  <a:pt x="50410" y="58954"/>
                </a:lnTo>
                <a:lnTo>
                  <a:pt x="113861" y="21940"/>
                </a:lnTo>
                <a:lnTo>
                  <a:pt x="115909" y="14163"/>
                </a:lnTo>
                <a:lnTo>
                  <a:pt x="108840" y="2046"/>
                </a:lnTo>
                <a:lnTo>
                  <a:pt x="101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 txBox="1"/>
          <p:nvPr/>
        </p:nvSpPr>
        <p:spPr>
          <a:xfrm>
            <a:off x="1784429" y="3014813"/>
            <a:ext cx="309245" cy="30753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dirty="0">
                <a:latin typeface="Arial"/>
                <a:cs typeface="Arial"/>
              </a:rPr>
              <a:t>Gas stripping cross section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550740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_160224.potx" id="{930A1FE7-899C-429C-9A7B-B4120EDA2500}" vid="{ED05B0BB-804E-4787-B968-2C7B96C9F4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3FA30-E52B-4957-9A65-D804FFD77D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7F9EDA5-EFC2-4489-88D4-3BB4DE3A40D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45C0BEF-D72B-4E96-BDD4-5C583B12DE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 16x9 template_160226 (1)</Template>
  <TotalTime>0</TotalTime>
  <Words>3576</Words>
  <Application>Microsoft Macintosh PowerPoint</Application>
  <PresentationFormat>Custom</PresentationFormat>
  <Paragraphs>488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Hiragino Kaku Gothic Pro</vt:lpstr>
      <vt:lpstr>Arial</vt:lpstr>
      <vt:lpstr>Arial Black</vt:lpstr>
      <vt:lpstr>Arial Narrow</vt:lpstr>
      <vt:lpstr>Calibri</vt:lpstr>
      <vt:lpstr>Cambria Math</vt:lpstr>
      <vt:lpstr>Helvetica</vt:lpstr>
      <vt:lpstr>Symbol</vt:lpstr>
      <vt:lpstr>Times New Roman</vt:lpstr>
      <vt:lpstr>Presentations (Wide Screen)</vt:lpstr>
      <vt:lpstr>Beam dynamics and beam losses in linear accelerators</vt:lpstr>
      <vt:lpstr>Overview</vt:lpstr>
      <vt:lpstr>SNS Linac Structure</vt:lpstr>
      <vt:lpstr>SNS Accelerator Complex</vt:lpstr>
      <vt:lpstr>SNS Accelerator Complex</vt:lpstr>
      <vt:lpstr>SNS Target Structure</vt:lpstr>
      <vt:lpstr>Why H− beams</vt:lpstr>
      <vt:lpstr>Continuous beam loss</vt:lpstr>
      <vt:lpstr>Residual gas stripping</vt:lpstr>
      <vt:lpstr>Residual gas stripping (cont.)</vt:lpstr>
      <vt:lpstr>Residual gas stripping (cont.)</vt:lpstr>
      <vt:lpstr>Example: gas stripping calculation</vt:lpstr>
      <vt:lpstr>Example: Gas stripping calculation (cont.)</vt:lpstr>
      <vt:lpstr>Dose from proton beam loss vs. energy (at 30 cm after 4 Hours)</vt:lpstr>
      <vt:lpstr>Example: Gas stripping calculation (cont.)</vt:lpstr>
      <vt:lpstr>H+ capture and acceleration</vt:lpstr>
      <vt:lpstr>H+ capture and acceleration (cont.)</vt:lpstr>
      <vt:lpstr>Intra-beam stripping at SNS</vt:lpstr>
      <vt:lpstr>Intra beam stripping (cont.)</vt:lpstr>
      <vt:lpstr>IBSt – measurement vs. calculation</vt:lpstr>
      <vt:lpstr>Magnetic field stripping</vt:lpstr>
      <vt:lpstr>Beam loss in H− accelerators</vt:lpstr>
      <vt:lpstr>Beam loss in H+ and H− linacs</vt:lpstr>
      <vt:lpstr>Beam loss due to RF turn on / turn off</vt:lpstr>
      <vt:lpstr>Beam loss due to RF / chopping</vt:lpstr>
      <vt:lpstr>Beam loss due to dark current (at SNS)</vt:lpstr>
      <vt:lpstr>Occasional beam loss</vt:lpstr>
      <vt:lpstr>Why occasional beam losses are important</vt:lpstr>
      <vt:lpstr>Beam loss due to RF response time</vt:lpstr>
      <vt:lpstr>Beam loss due to RF (cont.)</vt:lpstr>
      <vt:lpstr>Capturing the occasional beam loss events in the SNS linac</vt:lpstr>
      <vt:lpstr>How much beam is lost?</vt:lpstr>
      <vt:lpstr>Beam loss due to warm linac RF</vt:lpstr>
      <vt:lpstr>Beam loss due to ion source</vt:lpstr>
      <vt:lpstr>At SNS, the majority of trips originate in the warm linac</vt:lpstr>
      <vt:lpstr>RF fill faults can be reduced</vt:lpstr>
      <vt:lpstr>Resonant frequency change improves trip rate</vt:lpstr>
      <vt:lpstr>Errant beam trips reduced</vt:lpstr>
      <vt:lpstr>SCL cavity downtime reduced</vt:lpstr>
      <vt:lpstr>Beam loss mitigation</vt:lpstr>
      <vt:lpstr>Beam loss reduction by scraping</vt:lpstr>
      <vt:lpstr>MEBT Scraping</vt:lpstr>
      <vt:lpstr>Beam loss reduction by low energy scraping</vt:lpstr>
      <vt:lpstr>Beam loss reduction by increasing the beam size in theSNS SCL</vt:lpstr>
      <vt:lpstr>Beam loss reduction by empirically adjusting magnets and RF phase</vt:lpstr>
      <vt:lpstr>SNS Linac Transverse Lattice: Design vs. Operation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Curry, Douglas E.</dc:creator>
  <cp:lastModifiedBy/>
  <cp:revision>1</cp:revision>
  <dcterms:created xsi:type="dcterms:W3CDTF">2017-01-09T18:54:23Z</dcterms:created>
  <dcterms:modified xsi:type="dcterms:W3CDTF">2020-01-14T20:44:23Z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